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4" r:id="rId2"/>
    <p:sldId id="265" r:id="rId3"/>
    <p:sldId id="272" r:id="rId4"/>
    <p:sldId id="269" r:id="rId5"/>
    <p:sldId id="270" r:id="rId6"/>
    <p:sldId id="271" r:id="rId7"/>
    <p:sldId id="273" r:id="rId8"/>
    <p:sldId id="267" r:id="rId9"/>
    <p:sldId id="274" r:id="rId10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</p:showPr>
  <p:clrMru>
    <a:srgbClr val="F99B1C"/>
    <a:srgbClr val="F5AD36"/>
    <a:srgbClr val="F88C21"/>
    <a:srgbClr val="EEEEEE"/>
    <a:srgbClr val="FF9900"/>
    <a:srgbClr val="F5F5F5"/>
    <a:srgbClr val="F9F9F9"/>
    <a:srgbClr val="F0F0F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08" autoAdjust="0"/>
    <p:restoredTop sz="94660"/>
  </p:normalViewPr>
  <p:slideViewPr>
    <p:cSldViewPr>
      <p:cViewPr varScale="1">
        <p:scale>
          <a:sx n="144" d="100"/>
          <a:sy n="144" d="100"/>
        </p:scale>
        <p:origin x="-594" y="-102"/>
      </p:cViewPr>
      <p:guideLst>
        <p:guide orient="horz" pos="2160"/>
        <p:guide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endParaRPr lang="de-DE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7" tIns="49523" rIns="99047" bIns="49523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endParaRPr lang="de-DE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7" tIns="49523" rIns="99047" bIns="49523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fld id="{93B7139A-F8EB-4697-A09C-8EF1B2CA4E3D}" type="slidenum">
              <a:rPr lang="de-DE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endParaRPr lang="de-D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Textformatierung des Masters zu bearbeiten.</a:t>
            </a:r>
          </a:p>
          <a:p>
            <a:pPr lvl="0"/>
            <a:r>
              <a:rPr lang="de-DE" noProof="0"/>
              <a:t>Zweite Ebene</a:t>
            </a:r>
          </a:p>
          <a:p>
            <a:pPr lvl="0"/>
            <a:r>
              <a:rPr lang="de-DE" noProof="0"/>
              <a:t>Dritte Ebene</a:t>
            </a:r>
          </a:p>
          <a:p>
            <a:pPr lvl="0"/>
            <a:r>
              <a:rPr lang="de-DE" noProof="0"/>
              <a:t>Vierte Ebene</a:t>
            </a:r>
          </a:p>
          <a:p>
            <a:pPr lvl="0"/>
            <a:r>
              <a:rPr lang="de-DE" noProof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7" tIns="49523" rIns="99047" bIns="49523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7" tIns="49523" rIns="99047" bIns="49523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fld id="{6FFD2852-4A3B-4DE3-B8AB-4BC3E0AAEF98}" type="slidenum">
              <a:rPr lang="de-DE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2000" y="1052736"/>
            <a:ext cx="8244456" cy="52565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32000" y="180000"/>
            <a:ext cx="5904656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Titelmaster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mplatzhalter 2"/>
          <p:cNvSpPr>
            <a:spLocks noGrp="1"/>
          </p:cNvSpPr>
          <p:nvPr>
            <p:ph type="chart" idx="1"/>
          </p:nvPr>
        </p:nvSpPr>
        <p:spPr>
          <a:xfrm>
            <a:off x="432000" y="1052736"/>
            <a:ext cx="8244456" cy="5256584"/>
          </a:xfrm>
          <a:prstGeom prst="rect">
            <a:avLst/>
          </a:prstGeom>
        </p:spPr>
        <p:txBody>
          <a:bodyPr/>
          <a:lstStyle/>
          <a:p>
            <a:pPr lvl="0"/>
            <a:endParaRPr lang="de-DE" noProof="0" dirty="0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32000" y="180000"/>
            <a:ext cx="5904656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Titelmaster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60363" y="6588125"/>
            <a:ext cx="10795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>
            <a:spAutoFit/>
          </a:bodyPr>
          <a:lstStyle/>
          <a:p>
            <a:pPr eaLnBrk="0" hangingPunct="0">
              <a:defRPr/>
            </a:pPr>
            <a:r>
              <a:rPr lang="de-DE" sz="800"/>
              <a:t>Prorektor F/E</a:t>
            </a:r>
          </a:p>
        </p:txBody>
      </p:sp>
      <p:sp>
        <p:nvSpPr>
          <p:cNvPr id="6168" name="Text Box 24"/>
          <p:cNvSpPr txBox="1">
            <a:spLocks noChangeArrowheads="1"/>
          </p:cNvSpPr>
          <p:nvPr userDrawn="1"/>
        </p:nvSpPr>
        <p:spPr bwMode="auto">
          <a:xfrm>
            <a:off x="1800225" y="6588125"/>
            <a:ext cx="29162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>
            <a:spAutoFit/>
          </a:bodyPr>
          <a:lstStyle/>
          <a:p>
            <a:pPr eaLnBrk="0" hangingPunct="0">
              <a:defRPr/>
            </a:pPr>
            <a:r>
              <a:rPr lang="de-DE" sz="800"/>
              <a:t>Promotionsaktivitäten an der HTW Dresden</a:t>
            </a:r>
          </a:p>
        </p:txBody>
      </p:sp>
      <p:pic>
        <p:nvPicPr>
          <p:cNvPr id="1028" name="Bild 14" descr="HTW_GESAMTLOGO.pn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6480175" y="288925"/>
            <a:ext cx="2339975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9" name="Gerade Verbindung 28"/>
          <p:cNvCxnSpPr/>
          <p:nvPr userDrawn="1"/>
        </p:nvCxnSpPr>
        <p:spPr bwMode="auto">
          <a:xfrm>
            <a:off x="0" y="6577013"/>
            <a:ext cx="9144000" cy="15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Gerade Verbindung 38"/>
          <p:cNvCxnSpPr/>
          <p:nvPr userDrawn="1"/>
        </p:nvCxnSpPr>
        <p:spPr bwMode="auto">
          <a:xfrm rot="5400000">
            <a:off x="6592094" y="6690519"/>
            <a:ext cx="2286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Gerade Verbindung 39"/>
          <p:cNvCxnSpPr/>
          <p:nvPr userDrawn="1"/>
        </p:nvCxnSpPr>
        <p:spPr bwMode="auto">
          <a:xfrm rot="5400000">
            <a:off x="1562894" y="6690519"/>
            <a:ext cx="2286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Gerade Verbindung 12"/>
          <p:cNvCxnSpPr/>
          <p:nvPr userDrawn="1"/>
        </p:nvCxnSpPr>
        <p:spPr bwMode="auto">
          <a:xfrm rot="5400000">
            <a:off x="7887494" y="6690519"/>
            <a:ext cx="2286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 Box 24"/>
          <p:cNvSpPr txBox="1">
            <a:spLocks noChangeArrowheads="1"/>
          </p:cNvSpPr>
          <p:nvPr userDrawn="1"/>
        </p:nvSpPr>
        <p:spPr bwMode="auto">
          <a:xfrm>
            <a:off x="8099425" y="6588125"/>
            <a:ext cx="10445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>
            <a:spAutoFit/>
          </a:bodyPr>
          <a:lstStyle/>
          <a:p>
            <a:pPr eaLnBrk="0" hangingPunct="0">
              <a:defRPr/>
            </a:pPr>
            <a:r>
              <a:rPr lang="de-DE" sz="800"/>
              <a:t>07.02.2012</a:t>
            </a:r>
          </a:p>
        </p:txBody>
      </p:sp>
      <p:sp>
        <p:nvSpPr>
          <p:cNvPr id="16" name="Textfeld 15"/>
          <p:cNvSpPr txBox="1"/>
          <p:nvPr userDrawn="1"/>
        </p:nvSpPr>
        <p:spPr>
          <a:xfrm>
            <a:off x="-990600" y="1066800"/>
            <a:ext cx="18415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de-DE" dirty="0">
              <a:cs typeface="+mn-cs"/>
            </a:endParaRPr>
          </a:p>
        </p:txBody>
      </p:sp>
      <p:cxnSp>
        <p:nvCxnSpPr>
          <p:cNvPr id="1035" name="Gerade Verbindung 16"/>
          <p:cNvCxnSpPr>
            <a:cxnSpLocks noChangeShapeType="1"/>
          </p:cNvCxnSpPr>
          <p:nvPr userDrawn="1"/>
        </p:nvCxnSpPr>
        <p:spPr bwMode="auto">
          <a:xfrm>
            <a:off x="360363" y="676275"/>
            <a:ext cx="5940425" cy="1588"/>
          </a:xfrm>
          <a:prstGeom prst="line">
            <a:avLst/>
          </a:prstGeom>
          <a:noFill/>
          <a:ln w="9525" algn="ctr">
            <a:solidFill>
              <a:srgbClr val="FF6600"/>
            </a:solidFill>
            <a:round/>
            <a:headEnd/>
            <a:tailEnd/>
          </a:ln>
        </p:spPr>
      </p:cxnSp>
      <p:sp>
        <p:nvSpPr>
          <p:cNvPr id="18" name="Text Box 24"/>
          <p:cNvSpPr txBox="1">
            <a:spLocks noChangeArrowheads="1"/>
          </p:cNvSpPr>
          <p:nvPr userDrawn="1"/>
        </p:nvSpPr>
        <p:spPr bwMode="auto">
          <a:xfrm>
            <a:off x="6840538" y="6588125"/>
            <a:ext cx="10080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>
            <a:spAutoFit/>
          </a:bodyPr>
          <a:lstStyle/>
          <a:p>
            <a:pPr eaLnBrk="0" hangingPunct="0">
              <a:defRPr/>
            </a:pPr>
            <a:r>
              <a:rPr lang="de-DE" sz="800" dirty="0">
                <a:cs typeface="+mn-cs"/>
              </a:rPr>
              <a:t>Seite </a:t>
            </a:r>
            <a:fld id="{FD0E0E0B-FF11-4158-941E-74A1B7186F45}" type="slidenum">
              <a:rPr lang="de-DE" sz="800">
                <a:cs typeface="+mn-cs"/>
              </a:rPr>
              <a:pPr eaLnBrk="0" hangingPunct="0">
                <a:defRPr/>
              </a:pPr>
              <a:t>‹#›</a:t>
            </a:fld>
            <a:endParaRPr lang="de-DE" sz="80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49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ヒラギノ角ゴ Pro W3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ヒラギノ角ゴ Pro W3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ヒラギノ角ゴ Pro W3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ヒラギノ角ゴ Pro W3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el 2"/>
          <p:cNvSpPr>
            <a:spLocks noGrp="1"/>
          </p:cNvSpPr>
          <p:nvPr>
            <p:ph type="title"/>
          </p:nvPr>
        </p:nvSpPr>
        <p:spPr>
          <a:xfrm>
            <a:off x="431800" y="179388"/>
            <a:ext cx="5905500" cy="5334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e-DE" smtClean="0"/>
              <a:t>Gesetzliche Grundlage</a:t>
            </a:r>
          </a:p>
        </p:txBody>
      </p:sp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250825" y="836613"/>
            <a:ext cx="45704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600" b="1"/>
              <a:t>SächsHSG vom 10. Dezember 2008</a:t>
            </a:r>
          </a:p>
          <a:p>
            <a:r>
              <a:rPr lang="de-DE" sz="1600" b="1"/>
              <a:t>(Rechtsbereinigt mit Stand vom 11. Juli 2009)</a:t>
            </a:r>
          </a:p>
        </p:txBody>
      </p:sp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250825" y="1793875"/>
            <a:ext cx="864235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1600" b="1"/>
              <a:t>§ 40</a:t>
            </a:r>
          </a:p>
          <a:p>
            <a:pPr algn="ctr"/>
            <a:r>
              <a:rPr lang="de-DE" sz="1600" b="1"/>
              <a:t>Promotion</a:t>
            </a:r>
          </a:p>
          <a:p>
            <a:endParaRPr lang="de-DE" sz="1600"/>
          </a:p>
          <a:p>
            <a:r>
              <a:rPr lang="de-DE" sz="1600"/>
              <a:t>(1) Die Universitäten und das Internationale Hochschulinstitut Zittau haben das Recht zur</a:t>
            </a:r>
          </a:p>
          <a:p>
            <a:r>
              <a:rPr lang="de-DE" sz="1600"/>
              <a:t>Promotion. Die Kunsthochschulen haben das Recht zur Promotion in Fachgebieten mit</a:t>
            </a:r>
          </a:p>
          <a:p>
            <a:r>
              <a:rPr lang="de-DE" sz="1600"/>
              <a:t>wissenschaftlicher Ausrichtung. Zur Promotion kann zugelassen werden, wer einen Diplom-,</a:t>
            </a:r>
          </a:p>
          <a:p>
            <a:r>
              <a:rPr lang="de-DE" sz="1600"/>
              <a:t>Master- oder Magistergrad an einer Hochschule oder das Staatsexamen erworben hat.</a:t>
            </a:r>
          </a:p>
          <a:p>
            <a:endParaRPr lang="de-DE" sz="1600"/>
          </a:p>
          <a:p>
            <a:r>
              <a:rPr lang="de-DE" sz="1600" b="1" i="1"/>
              <a:t>Absolventen einer Fachhochschule sollen zur Promotion zugelassen werden, wenn sie vom zuständigen Fakultätsrat der Fachhochschule zur Promotion vorgeschlagen werden; im kooperativen Promotionsverfahren wirken Fachhochschule und Universität zusammen.</a:t>
            </a:r>
          </a:p>
          <a:p>
            <a:endParaRPr lang="de-DE" sz="1600" b="1"/>
          </a:p>
          <a:p>
            <a:r>
              <a:rPr lang="de-DE" sz="1600"/>
              <a:t>Inhaber des Bachelorgrades einer Universität können auch ohne Erwerb eines weiteren</a:t>
            </a:r>
          </a:p>
          <a:p>
            <a:r>
              <a:rPr lang="de-DE" sz="1600"/>
              <a:t>Grades im Wege eines Eignungsfeststellungsverfahrens zur Promotion zugelassen werden.</a:t>
            </a:r>
          </a:p>
          <a:p>
            <a:r>
              <a:rPr lang="de-DE" sz="1600"/>
              <a:t>Satz 5 gilt für Inhaber des Bachelorgrades einer Fachhochschule für die Zulassung im</a:t>
            </a:r>
          </a:p>
          <a:p>
            <a:r>
              <a:rPr lang="de-DE" sz="1600"/>
              <a:t>kooperativen Promotionsverfahren nach Absatz 2 Nr. 3 entsprechend.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el 2"/>
          <p:cNvSpPr>
            <a:spLocks noGrp="1"/>
          </p:cNvSpPr>
          <p:nvPr>
            <p:ph type="title" idx="4294967295"/>
          </p:nvPr>
        </p:nvSpPr>
        <p:spPr bwMode="auto">
          <a:xfrm>
            <a:off x="431800" y="179388"/>
            <a:ext cx="5905500" cy="533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de-DE" smtClean="0"/>
              <a:t>Vergleich der sächs. Fachhochschulen</a:t>
            </a:r>
          </a:p>
        </p:txBody>
      </p:sp>
      <p:pic>
        <p:nvPicPr>
          <p:cNvPr id="819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92150"/>
            <a:ext cx="9144000" cy="589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el 2"/>
          <p:cNvSpPr>
            <a:spLocks noGrp="1"/>
          </p:cNvSpPr>
          <p:nvPr>
            <p:ph type="title" idx="4294967295"/>
          </p:nvPr>
        </p:nvSpPr>
        <p:spPr bwMode="auto">
          <a:xfrm>
            <a:off x="431800" y="179388"/>
            <a:ext cx="5905500" cy="533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de-DE" smtClean="0"/>
              <a:t>Vergleich der sächs. Fachhochschulen</a:t>
            </a:r>
          </a:p>
        </p:txBody>
      </p:sp>
      <p:pic>
        <p:nvPicPr>
          <p:cNvPr id="921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92150"/>
            <a:ext cx="9144000" cy="589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Oval 4"/>
          <p:cNvSpPr>
            <a:spLocks noChangeArrowheads="1"/>
          </p:cNvSpPr>
          <p:nvPr/>
        </p:nvSpPr>
        <p:spPr bwMode="auto">
          <a:xfrm>
            <a:off x="7667625" y="836613"/>
            <a:ext cx="647700" cy="5762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8101013" y="1484313"/>
            <a:ext cx="814387" cy="527050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400"/>
              <a:t>Direkte</a:t>
            </a:r>
          </a:p>
          <a:p>
            <a:r>
              <a:rPr lang="de-DE" sz="1400"/>
              <a:t>Abfrage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el 2"/>
          <p:cNvSpPr>
            <a:spLocks noGrp="1"/>
          </p:cNvSpPr>
          <p:nvPr>
            <p:ph type="title" idx="4294967295"/>
          </p:nvPr>
        </p:nvSpPr>
        <p:spPr bwMode="auto">
          <a:xfrm>
            <a:off x="431800" y="179388"/>
            <a:ext cx="5905500" cy="533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de-DE" smtClean="0"/>
              <a:t>Geschlechtsspezifische Verteilung</a:t>
            </a:r>
          </a:p>
        </p:txBody>
      </p:sp>
      <p:pic>
        <p:nvPicPr>
          <p:cNvPr id="1024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92150"/>
            <a:ext cx="9144000" cy="589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el 2"/>
          <p:cNvSpPr>
            <a:spLocks noGrp="1"/>
          </p:cNvSpPr>
          <p:nvPr>
            <p:ph type="title" idx="4294967295"/>
          </p:nvPr>
        </p:nvSpPr>
        <p:spPr bwMode="auto">
          <a:xfrm>
            <a:off x="431800" y="179388"/>
            <a:ext cx="5905500" cy="533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de-DE" smtClean="0"/>
              <a:t>Arbeitsorte</a:t>
            </a:r>
          </a:p>
        </p:txBody>
      </p:sp>
      <p:pic>
        <p:nvPicPr>
          <p:cNvPr id="1126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92150"/>
            <a:ext cx="9144000" cy="589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el 2"/>
          <p:cNvSpPr>
            <a:spLocks noGrp="1"/>
          </p:cNvSpPr>
          <p:nvPr>
            <p:ph type="title" idx="4294967295"/>
          </p:nvPr>
        </p:nvSpPr>
        <p:spPr bwMode="auto">
          <a:xfrm>
            <a:off x="431800" y="179388"/>
            <a:ext cx="5905500" cy="533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de-DE" smtClean="0"/>
              <a:t>Betreuende Universität</a:t>
            </a:r>
          </a:p>
        </p:txBody>
      </p:sp>
      <p:pic>
        <p:nvPicPr>
          <p:cNvPr id="1229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92150"/>
            <a:ext cx="9144000" cy="589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2"/>
          <p:cNvSpPr>
            <a:spLocks noGrp="1"/>
          </p:cNvSpPr>
          <p:nvPr>
            <p:ph type="title" idx="4294967295"/>
          </p:nvPr>
        </p:nvSpPr>
        <p:spPr bwMode="auto">
          <a:xfrm>
            <a:off x="431800" y="179388"/>
            <a:ext cx="5905500" cy="533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de-DE" smtClean="0"/>
              <a:t>Verteilung auf die Fakultäten der HTWD</a:t>
            </a:r>
          </a:p>
        </p:txBody>
      </p:sp>
      <p:pic>
        <p:nvPicPr>
          <p:cNvPr id="1331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92150"/>
            <a:ext cx="9144000" cy="589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2"/>
          <p:cNvSpPr>
            <a:spLocks noGrp="1"/>
          </p:cNvSpPr>
          <p:nvPr>
            <p:ph type="title" idx="4294967295"/>
          </p:nvPr>
        </p:nvSpPr>
        <p:spPr bwMode="auto">
          <a:xfrm>
            <a:off x="431800" y="179388"/>
            <a:ext cx="5905500" cy="533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de-DE" smtClean="0"/>
              <a:t>Neue Gesetzliche Grundlage</a:t>
            </a:r>
          </a:p>
        </p:txBody>
      </p:sp>
      <p:sp>
        <p:nvSpPr>
          <p:cNvPr id="14338" name="Rectangle 5"/>
          <p:cNvSpPr>
            <a:spLocks noChangeArrowheads="1"/>
          </p:cNvSpPr>
          <p:nvPr/>
        </p:nvSpPr>
        <p:spPr bwMode="auto">
          <a:xfrm>
            <a:off x="250825" y="5589588"/>
            <a:ext cx="8653463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de-DE" sz="1400" b="1"/>
              <a:t>Änderungsvorschläge HTWD:</a:t>
            </a:r>
          </a:p>
          <a:p>
            <a:r>
              <a:rPr lang="de-DE" sz="1400"/>
              <a:t>Da auch Kunsthochschulen in Fachgebieten mit wissenschaftlicher Ausrichtung das Recht zur Promotion haben, sollte dies auch für Fachhochschulen gelten.</a:t>
            </a:r>
          </a:p>
          <a:p>
            <a:r>
              <a:rPr lang="de-DE" sz="1400"/>
              <a:t>Durch die Regelungen in (5) wird die Ungleichbehandlung von FH-Absolventen wieder möglich. </a:t>
            </a:r>
          </a:p>
        </p:txBody>
      </p:sp>
      <p:sp>
        <p:nvSpPr>
          <p:cNvPr id="14339" name="Rectangle 6"/>
          <p:cNvSpPr>
            <a:spLocks noChangeArrowheads="1"/>
          </p:cNvSpPr>
          <p:nvPr/>
        </p:nvSpPr>
        <p:spPr bwMode="auto">
          <a:xfrm>
            <a:off x="250825" y="765175"/>
            <a:ext cx="8642350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2225" algn="ctr"/>
            <a:r>
              <a:rPr lang="de-DE" sz="1400" b="1"/>
              <a:t>§ 40</a:t>
            </a:r>
            <a:endParaRPr lang="de-DE" sz="1400"/>
          </a:p>
          <a:p>
            <a:pPr indent="22225" algn="ctr"/>
            <a:r>
              <a:rPr lang="de-DE" sz="1400" b="1"/>
              <a:t>Promotion</a:t>
            </a:r>
            <a:endParaRPr lang="de-DE" sz="1400"/>
          </a:p>
          <a:p>
            <a:pPr indent="22225"/>
            <a:r>
              <a:rPr lang="de-DE" sz="1400"/>
              <a:t>(1) Die Universitäten haben das Recht zur Promotion. Die Kunsthochschulen haben das Recht zur Promotion in Fachgebieten mit wissenschaftlicher Ausrichtung.</a:t>
            </a:r>
          </a:p>
          <a:p>
            <a:pPr indent="22225"/>
            <a:r>
              <a:rPr lang="de-DE" sz="1400"/>
              <a:t>(2) Zur Promotion kann zugelassen werden, wer einen Diplom-, Master- oder Magistergrad an einer Hochschule oder das Staatsexamen erworben hat. </a:t>
            </a:r>
          </a:p>
          <a:p>
            <a:pPr indent="22225"/>
            <a:endParaRPr lang="de-DE" sz="1400" b="1" i="1"/>
          </a:p>
          <a:p>
            <a:pPr indent="22225"/>
            <a:r>
              <a:rPr lang="de-DE" sz="1400" b="1" i="1"/>
              <a:t>Bei der Zulassung sind Absolventen von Universitäten und Fachhochschulen mit Diplom-, Master- oder Magistergrad gleich zu behandeln.</a:t>
            </a:r>
          </a:p>
          <a:p>
            <a:pPr indent="22225"/>
            <a:endParaRPr lang="de-DE" sz="1400"/>
          </a:p>
          <a:p>
            <a:pPr indent="22225"/>
            <a:r>
              <a:rPr lang="de-DE" sz="1400"/>
              <a:t>(3) Inhaber eines Bachelorgrades einer Hochschule können auch ohne Erwerb eines weiteren Grades im Wege eines Eignungsfeststellungsverfahrens zur Promotion zugelassen werden.</a:t>
            </a:r>
          </a:p>
          <a:p>
            <a:pPr indent="22225"/>
            <a:endParaRPr lang="de-DE" sz="1400"/>
          </a:p>
          <a:p>
            <a:pPr indent="22225"/>
            <a:r>
              <a:rPr lang="de-DE" sz="1400"/>
              <a:t>(4) Universitäten und Fachhochschulen wirken zur Promotion von Fachhochschulabsolventen in kooperativen Promotionsverfahren zusammen.</a:t>
            </a:r>
          </a:p>
          <a:p>
            <a:pPr indent="22225"/>
            <a:r>
              <a:rPr lang="de-DE" sz="1400"/>
              <a:t>(5) Das Nähere, insbesondere</a:t>
            </a:r>
          </a:p>
          <a:p>
            <a:pPr indent="22225"/>
            <a:r>
              <a:rPr lang="de-DE" sz="1400"/>
              <a:t>- die Zulassung zur Promotion, </a:t>
            </a:r>
          </a:p>
          <a:p>
            <a:pPr indent="22225"/>
            <a:r>
              <a:rPr lang="de-DE" sz="1400"/>
              <a:t>- das Eignungsfeststellungsverfahren einschließlich der Kriterien für die Festlegung zusätzlich zu erbringender Studienleistungen, </a:t>
            </a:r>
          </a:p>
          <a:p>
            <a:pPr indent="22225"/>
            <a:r>
              <a:rPr lang="de-DE" sz="1400"/>
              <a:t>- das Zusammenwirken mit Fachhochschulen einschließlich der Mitwirkung von Hochschullehrern an Fachhochschulen im kooperativen Promotionsverfahren als Betreuer, Gutachter oder Prüfer, ob ein Rigorosum durchzuführen ist, regelt eine Promotionsordnung. § 105 bleibt unberührt.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2"/>
          <p:cNvSpPr>
            <a:spLocks noGrp="1"/>
          </p:cNvSpPr>
          <p:nvPr>
            <p:ph type="title" idx="4294967295"/>
          </p:nvPr>
        </p:nvSpPr>
        <p:spPr bwMode="auto">
          <a:xfrm>
            <a:off x="431800" y="179388"/>
            <a:ext cx="5905500" cy="533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de-DE" smtClean="0"/>
              <a:t>Doktorandenstammtisch der HTW-Dresden</a:t>
            </a:r>
          </a:p>
        </p:txBody>
      </p:sp>
      <p:pic>
        <p:nvPicPr>
          <p:cNvPr id="15362" name="Picture 7"/>
          <p:cNvPicPr>
            <a:picLocks noChangeAspect="1" noChangeArrowheads="1"/>
          </p:cNvPicPr>
          <p:nvPr/>
        </p:nvPicPr>
        <p:blipFill>
          <a:blip r:embed="rId2"/>
          <a:srcRect l="1323" t="10387" r="2675" b="1900"/>
          <a:stretch>
            <a:fillRect/>
          </a:stretch>
        </p:blipFill>
        <p:spPr bwMode="auto">
          <a:xfrm>
            <a:off x="1116013" y="836613"/>
            <a:ext cx="6913562" cy="5667375"/>
          </a:xfrm>
          <a:prstGeom prst="rect">
            <a:avLst/>
          </a:prstGeom>
          <a:noFill/>
          <a:ln w="12700">
            <a:solidFill>
              <a:srgbClr val="FF99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_Vorlage">
  <a:themeElements>
    <a:clrScheme name="Benutzerdefiniert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99B1C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Powerpoint_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_Vorl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Vorlag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Vorlag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Vorlag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Vorlag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Vorlag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Vorlag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K:\n4100\Werbung\PPT\Powerpoint_Vorlage.pot</Template>
  <TotalTime>0</TotalTime>
  <Words>331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Entwurfsvorlage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ヒラギノ角ゴ Pro W3</vt:lpstr>
      <vt:lpstr>Powerpoint_Vorlage</vt:lpstr>
      <vt:lpstr>Gesetzliche Grundlage</vt:lpstr>
      <vt:lpstr>Vergleich der sächs. Fachhochschulen</vt:lpstr>
      <vt:lpstr>Vergleich der sächs. Fachhochschulen</vt:lpstr>
      <vt:lpstr>Geschlechtsspezifische Verteilung</vt:lpstr>
      <vt:lpstr>Arbeitsorte</vt:lpstr>
      <vt:lpstr>Betreuende Universität</vt:lpstr>
      <vt:lpstr>Verteilung auf die Fakultäten der HTWD</vt:lpstr>
      <vt:lpstr>Neue Gesetzliche Grundlage</vt:lpstr>
      <vt:lpstr>Doktorandenstammtisch der HTW-Dresden</vt:lpstr>
    </vt:vector>
  </TitlesOfParts>
  <Company>HTW Dresden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Folienüberschrift 1</dc:title>
  <dc:subject>testthema</dc:subject>
  <dc:creator>niehues</dc:creator>
  <cp:lastModifiedBy>Trautmann</cp:lastModifiedBy>
  <cp:revision>116</cp:revision>
  <cp:lastPrinted>2011-09-28T10:49:02Z</cp:lastPrinted>
  <dcterms:created xsi:type="dcterms:W3CDTF">2011-12-19T14:51:39Z</dcterms:created>
  <dcterms:modified xsi:type="dcterms:W3CDTF">2012-02-07T08:44:10Z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earbeiter">
    <vt:lpwstr>H. Mustermann</vt:lpwstr>
  </property>
</Properties>
</file>