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9" r:id="rId2"/>
    <p:sldId id="287" r:id="rId3"/>
    <p:sldId id="280" r:id="rId4"/>
    <p:sldId id="269" r:id="rId5"/>
    <p:sldId id="281" r:id="rId6"/>
    <p:sldId id="274" r:id="rId7"/>
    <p:sldId id="275" r:id="rId8"/>
    <p:sldId id="270" r:id="rId9"/>
    <p:sldId id="272" r:id="rId10"/>
    <p:sldId id="273" r:id="rId11"/>
    <p:sldId id="271" r:id="rId12"/>
    <p:sldId id="286" r:id="rId13"/>
    <p:sldId id="278" r:id="rId14"/>
    <p:sldId id="267" r:id="rId15"/>
    <p:sldId id="264" r:id="rId16"/>
    <p:sldId id="266" r:id="rId17"/>
    <p:sldId id="265" r:id="rId18"/>
    <p:sldId id="283" r:id="rId19"/>
    <p:sldId id="282" r:id="rId20"/>
    <p:sldId id="285" r:id="rId21"/>
    <p:sldId id="284" r:id="rId22"/>
    <p:sldId id="277" r:id="rId23"/>
    <p:sldId id="276" r:id="rId24"/>
    <p:sldId id="268" r:id="rId25"/>
  </p:sldIdLst>
  <p:sldSz cx="9144000" cy="6858000" type="screen4x3"/>
  <p:notesSz cx="6888163" cy="96234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Patolla" initials="PP" lastIdx="1" clrIdx="0">
    <p:extLst>
      <p:ext uri="{19B8F6BF-5375-455C-9EA6-DF929625EA0E}">
        <p15:presenceInfo xmlns:p15="http://schemas.microsoft.com/office/powerpoint/2012/main" userId="40a309b1b31679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D36"/>
    <a:srgbClr val="F99B1C"/>
    <a:srgbClr val="F88C21"/>
    <a:srgbClr val="EEEEEE"/>
    <a:srgbClr val="FF9900"/>
    <a:srgbClr val="F5F5F5"/>
    <a:srgbClr val="F9F9F9"/>
    <a:srgbClr val="F0F0F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howGuides="1">
      <p:cViewPr varScale="1">
        <p:scale>
          <a:sx n="87" d="100"/>
          <a:sy n="87" d="100"/>
        </p:scale>
        <p:origin x="1315" y="67"/>
      </p:cViewPr>
      <p:guideLst>
        <p:guide orient="horz" pos="2160"/>
        <p:guide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endParaRPr lang="de-DE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endParaRPr lang="de-DE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fld id="{FD760A10-92D6-E64E-83D4-602FD2599EA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6506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endParaRPr 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8225" y="722313"/>
            <a:ext cx="4811713" cy="3608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570413"/>
            <a:ext cx="5049837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Textformatierung des Masters zu bearbeiten.</a:t>
            </a:r>
          </a:p>
          <a:p>
            <a:pPr lvl="0"/>
            <a:r>
              <a:rPr lang="de-DE"/>
              <a:t>Zweite Ebene</a:t>
            </a:r>
          </a:p>
          <a:p>
            <a:pPr lvl="0"/>
            <a:r>
              <a:rPr lang="de-DE"/>
              <a:t>Dritte Ebene</a:t>
            </a:r>
          </a:p>
          <a:p>
            <a:pPr lvl="0"/>
            <a:r>
              <a:rPr lang="de-DE"/>
              <a:t>Vierte Ebene</a:t>
            </a:r>
          </a:p>
          <a:p>
            <a:pPr lvl="0"/>
            <a:r>
              <a:rPr lang="de-DE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fld id="{AB9EDB5D-BD4B-C740-8F6C-B28044BEA9E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721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QR-Scanner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EDB5D-BD4B-C740-8F6C-B28044BEA9E4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2120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EDB5D-BD4B-C740-8F6C-B28044BEA9E4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339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2000" y="1052736"/>
            <a:ext cx="8244456" cy="5256584"/>
          </a:xfrm>
          <a:prstGeom prst="rect">
            <a:avLst/>
          </a:prstGeom>
        </p:spPr>
        <p:txBody>
          <a:bodyPr/>
          <a:lstStyle>
            <a:lvl1pPr>
              <a:defRPr>
                <a:latin typeface="Bahnschrift Light" panose="020B0502040204020203" pitchFamily="34" charset="0"/>
              </a:defRPr>
            </a:lvl1pPr>
            <a:lvl2pPr>
              <a:defRPr>
                <a:latin typeface="Bahnschrift Light" panose="020B0502040204020203" pitchFamily="34" charset="0"/>
              </a:defRPr>
            </a:lvl2pPr>
            <a:lvl3pPr>
              <a:defRPr>
                <a:latin typeface="Bahnschrift Light" panose="020B0502040204020203" pitchFamily="34" charset="0"/>
              </a:defRPr>
            </a:lvl3pPr>
            <a:lvl4pPr>
              <a:defRPr>
                <a:latin typeface="Bahnschrift Light" panose="020B0502040204020203" pitchFamily="34" charset="0"/>
              </a:defRPr>
            </a:lvl4pPr>
            <a:lvl5pPr>
              <a:defRPr>
                <a:latin typeface="Bahnschrift Light" panose="020B0502040204020203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1187624" y="96873"/>
            <a:ext cx="514903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A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Titelmaster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32000" y="1052736"/>
            <a:ext cx="8244456" cy="5256584"/>
          </a:xfrm>
          <a:prstGeom prst="rect">
            <a:avLst/>
          </a:prstGeom>
        </p:spPr>
        <p:txBody>
          <a:bodyPr/>
          <a:lstStyle>
            <a:lvl1pPr>
              <a:defRPr>
                <a:latin typeface="Bahnschrift Light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1115616" y="180000"/>
            <a:ext cx="522104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A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Titelmaster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29CAD7C-0C8C-4A6E-B0DC-4D6D0E3A46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62239" cy="930223"/>
          </a:xfrm>
          <a:prstGeom prst="rect">
            <a:avLst/>
          </a:prstGeom>
        </p:spPr>
      </p:pic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60000" y="6588000"/>
            <a:ext cx="1080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>
            <a:prstTxWarp prst="textNoShape">
              <a:avLst/>
            </a:prstTxWarp>
            <a:spAutoFit/>
          </a:bodyPr>
          <a:lstStyle/>
          <a:p>
            <a:r>
              <a:rPr lang="de-DE" sz="800" dirty="0"/>
              <a:t>Mitglieder FSR</a:t>
            </a:r>
          </a:p>
        </p:txBody>
      </p:sp>
      <p:sp>
        <p:nvSpPr>
          <p:cNvPr id="6168" name="Text Box 24"/>
          <p:cNvSpPr txBox="1">
            <a:spLocks noChangeArrowheads="1"/>
          </p:cNvSpPr>
          <p:nvPr userDrawn="1"/>
        </p:nvSpPr>
        <p:spPr bwMode="auto">
          <a:xfrm>
            <a:off x="1799999" y="6588000"/>
            <a:ext cx="254961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>
            <a:prstTxWarp prst="textNoShape">
              <a:avLst/>
            </a:prstTxWarp>
            <a:spAutoFit/>
          </a:bodyPr>
          <a:lstStyle/>
          <a:p>
            <a:pPr algn="l"/>
            <a:r>
              <a:rPr lang="de-DE" sz="800" dirty="0"/>
              <a:t>Vorstellung Fachschaftsrat Informatik/Mathematik</a:t>
            </a:r>
          </a:p>
        </p:txBody>
      </p:sp>
      <p:pic>
        <p:nvPicPr>
          <p:cNvPr id="15" name="Bild 14" descr="HTW_GESAMTLOGO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80000" y="289357"/>
            <a:ext cx="2340000" cy="403339"/>
          </a:xfrm>
          <a:prstGeom prst="rect">
            <a:avLst/>
          </a:prstGeom>
        </p:spPr>
      </p:pic>
      <p:cxnSp>
        <p:nvCxnSpPr>
          <p:cNvPr id="29" name="Gerade Verbindung 28"/>
          <p:cNvCxnSpPr/>
          <p:nvPr userDrawn="1"/>
        </p:nvCxnSpPr>
        <p:spPr bwMode="auto">
          <a:xfrm>
            <a:off x="0" y="6576863"/>
            <a:ext cx="9144000" cy="16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Gerade Verbindung 38"/>
          <p:cNvCxnSpPr/>
          <p:nvPr userDrawn="1"/>
        </p:nvCxnSpPr>
        <p:spPr bwMode="auto">
          <a:xfrm rot="5400000">
            <a:off x="6592094" y="6690438"/>
            <a:ext cx="228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Gerade Verbindung 39"/>
          <p:cNvCxnSpPr/>
          <p:nvPr userDrawn="1"/>
        </p:nvCxnSpPr>
        <p:spPr bwMode="auto">
          <a:xfrm rot="5400000">
            <a:off x="1562894" y="6690438"/>
            <a:ext cx="228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Gerade Verbindung 12"/>
          <p:cNvCxnSpPr/>
          <p:nvPr userDrawn="1"/>
        </p:nvCxnSpPr>
        <p:spPr bwMode="auto">
          <a:xfrm rot="5400000">
            <a:off x="7887494" y="6690438"/>
            <a:ext cx="228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 Box 24"/>
          <p:cNvSpPr txBox="1">
            <a:spLocks noChangeArrowheads="1"/>
          </p:cNvSpPr>
          <p:nvPr userDrawn="1"/>
        </p:nvSpPr>
        <p:spPr bwMode="auto">
          <a:xfrm>
            <a:off x="8100000" y="6588000"/>
            <a:ext cx="10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>
            <a:prstTxWarp prst="textNoShape">
              <a:avLst/>
            </a:prstTxWarp>
            <a:spAutoFit/>
          </a:bodyPr>
          <a:lstStyle/>
          <a:p>
            <a:pPr algn="l"/>
            <a:r>
              <a:rPr lang="de-DE" sz="800" dirty="0"/>
              <a:t>28.09.2018</a:t>
            </a:r>
          </a:p>
        </p:txBody>
      </p:sp>
      <p:sp>
        <p:nvSpPr>
          <p:cNvPr id="16" name="Textfeld 15"/>
          <p:cNvSpPr txBox="1"/>
          <p:nvPr userDrawn="1"/>
        </p:nvSpPr>
        <p:spPr>
          <a:xfrm>
            <a:off x="-990600" y="1066800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cxnSp>
        <p:nvCxnSpPr>
          <p:cNvPr id="17" name="Gerade Verbindung 16"/>
          <p:cNvCxnSpPr>
            <a:cxnSpLocks/>
          </p:cNvCxnSpPr>
          <p:nvPr userDrawn="1"/>
        </p:nvCxnSpPr>
        <p:spPr bwMode="auto">
          <a:xfrm>
            <a:off x="1162239" y="678545"/>
            <a:ext cx="513776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 Box 24"/>
          <p:cNvSpPr txBox="1">
            <a:spLocks noChangeArrowheads="1"/>
          </p:cNvSpPr>
          <p:nvPr userDrawn="1"/>
        </p:nvSpPr>
        <p:spPr bwMode="auto">
          <a:xfrm>
            <a:off x="6840000" y="6588000"/>
            <a:ext cx="1008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>
            <a:prstTxWarp prst="textNoShape">
              <a:avLst/>
            </a:prstTxWarp>
            <a:spAutoFit/>
          </a:bodyPr>
          <a:lstStyle/>
          <a:p>
            <a:pPr algn="l"/>
            <a:r>
              <a:rPr lang="de-DE" sz="800" dirty="0"/>
              <a:t>Seite </a:t>
            </a:r>
            <a:fld id="{4C790DD4-CCC4-1747-B78A-F5A5F626767F}" type="slidenum">
              <a:rPr lang="de-DE" sz="800" smtClean="0"/>
              <a:pPr algn="l"/>
              <a:t>‹Nr.›</a:t>
            </a:fld>
            <a:endParaRPr lang="de-DE" sz="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ヒラギノ角ゴ Pro W3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ヒラギノ角ゴ Pro W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ヒラギノ角ゴ Pro W3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ヒラギノ角ゴ Pro W3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ヒラギノ角ゴ Pro W3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ヒラギノ角ゴ Pro W3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otepad-plus-plus.org/" TargetMode="External"/><Relationship Id="rId2" Type="http://schemas.openxmlformats.org/officeDocument/2006/relationships/hyperlink" Target="http://www.eclipse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vernote.com/intl/de" TargetMode="External"/><Relationship Id="rId5" Type="http://schemas.openxmlformats.org/officeDocument/2006/relationships/hyperlink" Target="https://products.office.com/de-DE/onenote" TargetMode="External"/><Relationship Id="rId4" Type="http://schemas.openxmlformats.org/officeDocument/2006/relationships/hyperlink" Target="https://mremoteng.org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ura.htw-dresden.de/" TargetMode="External"/><Relationship Id="rId13" Type="http://schemas.openxmlformats.org/officeDocument/2006/relationships/hyperlink" Target="https://www.notebooksbilliger.de/studentenprogramm" TargetMode="External"/><Relationship Id="rId3" Type="http://schemas.openxmlformats.org/officeDocument/2006/relationships/hyperlink" Target="https://bildungsportal.sachsen.de/" TargetMode="External"/><Relationship Id="rId7" Type="http://schemas.openxmlformats.org/officeDocument/2006/relationships/hyperlink" Target="https://www.htw-dresden.de/fakultaet-informatikmathematik/fakultaet/einrichtungen/fachschaftsrat-informatikmathematik.html" TargetMode="External"/><Relationship Id="rId12" Type="http://schemas.openxmlformats.org/officeDocument/2006/relationships/hyperlink" Target="https://www.microsofthup.com/hupemea1/home.aspx" TargetMode="External"/><Relationship Id="rId2" Type="http://schemas.openxmlformats.org/officeDocument/2006/relationships/hyperlink" Target="https://wwwqis.htw-dresden.de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revosax.sachsen.de/vorschrift/10562-Saechsisches-Hochschulfreiheitsgesetz" TargetMode="External"/><Relationship Id="rId11" Type="http://schemas.openxmlformats.org/officeDocument/2006/relationships/hyperlink" Target="https://campussachsen.tu-dresden.de/" TargetMode="External"/><Relationship Id="rId5" Type="http://schemas.openxmlformats.org/officeDocument/2006/relationships/hyperlink" Target="https://www.htw-dresden.de/studium/studierende/ordnungen-satzungen.html" TargetMode="External"/><Relationship Id="rId10" Type="http://schemas.openxmlformats.org/officeDocument/2006/relationships/hyperlink" Target="https://www.amazon.de/gp/prime/pipeline/landing?ie=UTF8&amp;primeCampaignId=studentWlpPrimeRedir&amp;ref_=ST_StudentStore_Left_Browse_Box&amp;ref_=st_wlp_pr_redir" TargetMode="External"/><Relationship Id="rId4" Type="http://schemas.openxmlformats.org/officeDocument/2006/relationships/hyperlink" Target="https://www.htw-dresden.de/no_cache/hochschule/hochschulstruktur/zentrale-verwaltung-dezernate/dezernat-studienangelegenheiten/stunden-und-raumplanung/stunden-undraumplne.html" TargetMode="External"/><Relationship Id="rId9" Type="http://schemas.openxmlformats.org/officeDocument/2006/relationships/hyperlink" Target="https://imagine.microsoft.com/de-de/catalog/webstore" TargetMode="External"/><Relationship Id="rId14" Type="http://schemas.openxmlformats.org/officeDocument/2006/relationships/hyperlink" Target="https://www.sz-bike.de/de/dresden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tunes.apple.com/de/app/htw-dresden/id1255817820?l=en&amp;mt=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lay.google.com/store/apps/details?id=de.htwdd.htwdresden&amp;hl=de" TargetMode="Externa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XXXXX@htw-dresden.de" TargetMode="External"/><Relationship Id="rId2" Type="http://schemas.openxmlformats.org/officeDocument/2006/relationships/hyperlink" Target="https://www.pki.dfn.de/fileadmin/PKI/zertifikate/deutsche-telekom-root-ca-2.crt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nonymous@htw-dresden.de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hyperlink" Target="mailto:fsr.informatik@htw-dresden.de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tw-dresden.de/fakultaet-informatikmathematik/fakultaet/einrichtungen/fachschaftsrat-informatikmathematik.html" TargetMode="External"/><Relationship Id="rId2" Type="http://schemas.openxmlformats.org/officeDocument/2006/relationships/hyperlink" Target="https://www.facebook.com/htwdd.fsr.inf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tura.htw-dresden.de/stura/ref/qm/erstis/ese/2018/dokumente/ablaufplan-ese-201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usanne.kreitschmann@htw-dresden.de" TargetMode="External"/><Relationship Id="rId2" Type="http://schemas.openxmlformats.org/officeDocument/2006/relationships/hyperlink" Target="mailto:paul.patolla@htw.dresden.d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fabian.roessler@htw-dresden.de" TargetMode="External"/><Relationship Id="rId5" Type="http://schemas.openxmlformats.org/officeDocument/2006/relationships/hyperlink" Target="mailto:kevin.holz@htw-dresden.de" TargetMode="External"/><Relationship Id="rId4" Type="http://schemas.openxmlformats.org/officeDocument/2006/relationships/hyperlink" Target="mailto:christian.olszowa@htw.dresden.d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roupware.htw-dresden.de/" TargetMode="External"/><Relationship Id="rId2" Type="http://schemas.openxmlformats.org/officeDocument/2006/relationships/hyperlink" Target="https://mail.informatik.htw-dresden.de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tw-dresden.de/rz/dienste/nutzerverwaltung-und-laufwerke/nutzerlaufwerk-samba.html" TargetMode="External"/><Relationship Id="rId2" Type="http://schemas.openxmlformats.org/officeDocument/2006/relationships/hyperlink" Target="https://www.htw-dresden.de/rz/dienste/arbeitsplatz-und-kommunikation/virtual-private-network-vpn.html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7B49C95-F9CB-4F38-8018-CEB56B2B0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211" y="1556792"/>
            <a:ext cx="2412053" cy="1930538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AD6FE92-4212-41D7-956C-0C7CD251D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2816932"/>
            <a:ext cx="5436144" cy="1224136"/>
          </a:xfrm>
        </p:spPr>
        <p:txBody>
          <a:bodyPr/>
          <a:lstStyle/>
          <a:p>
            <a:pPr marL="0" indent="0">
              <a:buNone/>
            </a:pPr>
            <a:r>
              <a:rPr lang="de-DE" sz="3200" b="1" dirty="0">
                <a:latin typeface="Bahnschrift Light" panose="020B0502040204020203" pitchFamily="34" charset="0"/>
              </a:rPr>
              <a:t>Fachschaftsrat</a:t>
            </a:r>
          </a:p>
          <a:p>
            <a:pPr marL="0" indent="0">
              <a:buNone/>
            </a:pPr>
            <a:r>
              <a:rPr lang="de-DE" sz="3200" b="1" dirty="0">
                <a:latin typeface="Bahnschrift Light" panose="020B0502040204020203" pitchFamily="34" charset="0"/>
              </a:rPr>
              <a:t>	Informatik/Mathematik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151B623-1FC8-444A-A21D-431F8DF8B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037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87624" y="136997"/>
            <a:ext cx="5149032" cy="533400"/>
          </a:xfrm>
        </p:spPr>
        <p:txBody>
          <a:bodyPr/>
          <a:lstStyle/>
          <a:p>
            <a:r>
              <a:rPr lang="de-DE" dirty="0"/>
              <a:t>Wissenswertes – Nützliche Tools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0777269-D62F-4BE8-AED9-C356E322B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/>
              <a:t>Visual Studio</a:t>
            </a:r>
          </a:p>
          <a:p>
            <a:r>
              <a:rPr lang="de-DE" sz="1800" dirty="0" err="1">
                <a:hlinkClick r:id="rId2"/>
              </a:rPr>
              <a:t>Eclipse</a:t>
            </a:r>
            <a:r>
              <a:rPr lang="de-DE" sz="1800" dirty="0">
                <a:hlinkClick r:id="rId2"/>
              </a:rPr>
              <a:t> IDE</a:t>
            </a:r>
            <a:r>
              <a:rPr lang="de-DE" sz="1800" dirty="0"/>
              <a:t> (Java)</a:t>
            </a:r>
          </a:p>
          <a:p>
            <a:r>
              <a:rPr lang="de-DE" sz="1800" dirty="0">
                <a:hlinkClick r:id="rId3"/>
              </a:rPr>
              <a:t>Notepad++</a:t>
            </a:r>
            <a:endParaRPr lang="de-DE" sz="1800" dirty="0"/>
          </a:p>
          <a:p>
            <a:r>
              <a:rPr lang="de-DE" sz="1800" dirty="0"/>
              <a:t>Adobe Photoshop (Medieninformatiker)</a:t>
            </a:r>
          </a:p>
          <a:p>
            <a:r>
              <a:rPr lang="de-DE" sz="1800" dirty="0">
                <a:hlinkClick r:id="rId4"/>
              </a:rPr>
              <a:t>mRemoteNG</a:t>
            </a:r>
            <a:endParaRPr lang="de-DE" sz="1800" dirty="0"/>
          </a:p>
          <a:p>
            <a:r>
              <a:rPr lang="de-DE" sz="1800" dirty="0">
                <a:hlinkClick r:id="rId5"/>
              </a:rPr>
              <a:t>OneNote</a:t>
            </a:r>
            <a:r>
              <a:rPr lang="de-DE" sz="1800" dirty="0"/>
              <a:t> / </a:t>
            </a:r>
            <a:r>
              <a:rPr lang="de-DE" sz="1800" dirty="0">
                <a:hlinkClick r:id="rId6"/>
              </a:rPr>
              <a:t>Evernote</a:t>
            </a:r>
            <a:endParaRPr lang="de-DE" sz="1800" dirty="0"/>
          </a:p>
          <a:p>
            <a:r>
              <a:rPr lang="de-DE" sz="1800" dirty="0"/>
              <a:t>Windows Bash-Subsystem (aktivierbar über „Features hinzufügen“)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7595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87624" y="153623"/>
            <a:ext cx="5149032" cy="533400"/>
          </a:xfrm>
        </p:spPr>
        <p:txBody>
          <a:bodyPr/>
          <a:lstStyle/>
          <a:p>
            <a:r>
              <a:rPr lang="de-DE" dirty="0"/>
              <a:t>Wissenswertes – Links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0777269-D62F-4BE8-AED9-C356E322B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>
                <a:hlinkClick r:id="rId2"/>
              </a:rPr>
              <a:t>Notenportal QIS</a:t>
            </a:r>
            <a:endParaRPr lang="de-DE" sz="1800" dirty="0"/>
          </a:p>
          <a:p>
            <a:r>
              <a:rPr lang="de-DE" sz="1800" dirty="0">
                <a:hlinkClick r:id="rId3"/>
              </a:rPr>
              <a:t>OPAL</a:t>
            </a:r>
            <a:endParaRPr lang="de-DE" sz="1800" dirty="0"/>
          </a:p>
          <a:p>
            <a:r>
              <a:rPr lang="de-DE" sz="1800" dirty="0">
                <a:hlinkClick r:id="rId4"/>
              </a:rPr>
              <a:t>Stunden- und Raumplan</a:t>
            </a:r>
            <a:endParaRPr lang="de-DE" sz="1800" dirty="0"/>
          </a:p>
          <a:p>
            <a:r>
              <a:rPr lang="de-DE" sz="1800" dirty="0">
                <a:hlinkClick r:id="rId5"/>
              </a:rPr>
              <a:t>Ordnungen/Satzungen an der HTW</a:t>
            </a:r>
            <a:endParaRPr lang="de-DE" sz="1800" dirty="0"/>
          </a:p>
          <a:p>
            <a:r>
              <a:rPr lang="de-DE" sz="1800" dirty="0">
                <a:hlinkClick r:id="rId6"/>
              </a:rPr>
              <a:t>Sächsisches Hochschulfreiheitsgesetz</a:t>
            </a: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800" dirty="0"/>
          </a:p>
          <a:p>
            <a:r>
              <a:rPr lang="de-DE" sz="1800" dirty="0">
                <a:hlinkClick r:id="rId7"/>
              </a:rPr>
              <a:t>Fachschaftsrat Informatik/Mathematik – Homepage</a:t>
            </a:r>
            <a:endParaRPr lang="de-DE" sz="1800" dirty="0"/>
          </a:p>
          <a:p>
            <a:r>
              <a:rPr lang="de-DE" sz="1800" dirty="0">
                <a:hlinkClick r:id="rId8"/>
              </a:rPr>
              <a:t>StuRa HTW Dresden</a:t>
            </a:r>
            <a:endParaRPr lang="de-DE" sz="1800" dirty="0"/>
          </a:p>
          <a:p>
            <a:pPr marL="0" indent="0">
              <a:buNone/>
            </a:pPr>
            <a:endParaRPr lang="de-DE" sz="900" dirty="0"/>
          </a:p>
          <a:p>
            <a:pPr marL="0" indent="0">
              <a:buNone/>
            </a:pPr>
            <a:endParaRPr lang="de-DE" sz="1800" dirty="0"/>
          </a:p>
          <a:p>
            <a:r>
              <a:rPr lang="de-DE" sz="1800" dirty="0">
                <a:hlinkClick r:id="rId9"/>
              </a:rPr>
              <a:t>Microsoft Imagine</a:t>
            </a:r>
            <a:endParaRPr lang="de-DE" sz="1800" dirty="0"/>
          </a:p>
          <a:p>
            <a:r>
              <a:rPr lang="de-DE" sz="1800" dirty="0">
                <a:hlinkClick r:id="rId10"/>
              </a:rPr>
              <a:t>Amazon Prime Student</a:t>
            </a:r>
            <a:endParaRPr lang="de-DE" sz="1800" dirty="0"/>
          </a:p>
          <a:p>
            <a:r>
              <a:rPr lang="de-DE" sz="1800" dirty="0">
                <a:hlinkClick r:id="rId11"/>
              </a:rPr>
              <a:t>Campus Sachsen (Office 365)</a:t>
            </a:r>
            <a:endParaRPr lang="de-DE" sz="1800" dirty="0"/>
          </a:p>
          <a:p>
            <a:r>
              <a:rPr lang="de-DE" sz="1800" dirty="0">
                <a:hlinkClick r:id="rId12"/>
              </a:rPr>
              <a:t>HUP Microsoft (Office 2016 Pro Plus)</a:t>
            </a:r>
            <a:endParaRPr lang="de-DE" sz="1800" dirty="0"/>
          </a:p>
          <a:p>
            <a:r>
              <a:rPr lang="de-DE" sz="1800" dirty="0">
                <a:hlinkClick r:id="rId13"/>
              </a:rPr>
              <a:t>notebooksbilliger.de Campusprogramm</a:t>
            </a:r>
            <a:endParaRPr lang="de-DE" sz="1800" dirty="0"/>
          </a:p>
          <a:p>
            <a:r>
              <a:rPr lang="de-DE" sz="1800" dirty="0">
                <a:hlinkClick r:id="rId14"/>
              </a:rPr>
              <a:t>SZ Bike (1 Stunde kostenlos am Tag)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2515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E194C4C-86D4-438E-A1B9-A8A5DC06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Wissenswertes – HTW Dresden App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2139914-1F6A-4CA4-85E5-7C9D7FA68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342" y="1288274"/>
            <a:ext cx="4281452" cy="428145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13D0DC6-DAE7-4782-9CC7-87AC0F6F1A90}"/>
              </a:ext>
            </a:extLst>
          </p:cNvPr>
          <p:cNvSpPr txBox="1"/>
          <p:nvPr/>
        </p:nvSpPr>
        <p:spPr>
          <a:xfrm>
            <a:off x="5701970" y="5301208"/>
            <a:ext cx="23501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hlinkClick r:id="rId3"/>
              </a:rPr>
              <a:t>iOS: HTW Dresden App</a:t>
            </a:r>
            <a:endParaRPr lang="de-DE" sz="16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E322154-43C9-435F-969D-EDE67D98B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06" y="1288274"/>
            <a:ext cx="4281452" cy="428145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27A8716-900C-42C5-96C9-8038FEE240DD}"/>
              </a:ext>
            </a:extLst>
          </p:cNvPr>
          <p:cNvSpPr txBox="1"/>
          <p:nvPr/>
        </p:nvSpPr>
        <p:spPr>
          <a:xfrm>
            <a:off x="909894" y="5231172"/>
            <a:ext cx="2714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hlinkClick r:id="rId5"/>
              </a:rPr>
              <a:t>Android: HTW Dresden App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20523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BA454A0-B9D7-4C5F-A715-3A90A1C16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Besucht eure Lehrveranstaltungen</a:t>
            </a:r>
          </a:p>
          <a:p>
            <a:r>
              <a:rPr lang="de-DE" dirty="0"/>
              <a:t>Stellt Fragen, falls ihr etwas nicht versteht</a:t>
            </a:r>
          </a:p>
          <a:p>
            <a:r>
              <a:rPr lang="de-DE" dirty="0"/>
              <a:t>Nehmt an den Praktika/Übungen teil</a:t>
            </a:r>
          </a:p>
          <a:p>
            <a:r>
              <a:rPr lang="de-DE" dirty="0"/>
              <a:t>Nutzt auch fakultative Veranstaltungen (Tutorien!)</a:t>
            </a:r>
          </a:p>
          <a:p>
            <a:r>
              <a:rPr lang="de-DE" dirty="0"/>
              <a:t>Schiebt Belege nicht bis zur letzten Minute auf</a:t>
            </a:r>
          </a:p>
          <a:p>
            <a:r>
              <a:rPr lang="de-DE" dirty="0"/>
              <a:t>Schiebt keine Prüfungen</a:t>
            </a:r>
          </a:p>
          <a:p>
            <a:r>
              <a:rPr lang="de-DE" dirty="0"/>
              <a:t>Helft euch gegenseitig</a:t>
            </a:r>
          </a:p>
          <a:p>
            <a:pPr marL="0" indent="0">
              <a:buNone/>
            </a:pPr>
            <a:endParaRPr lang="de-DE" dirty="0">
              <a:solidFill>
                <a:srgbClr val="F5AD36"/>
              </a:solidFill>
            </a:endParaRPr>
          </a:p>
          <a:p>
            <a:pPr marL="0" indent="0">
              <a:buNone/>
            </a:pPr>
            <a:endParaRPr lang="de-DE" dirty="0">
              <a:solidFill>
                <a:srgbClr val="F5AD36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rgbClr val="F5AD36"/>
                </a:solidFill>
              </a:rPr>
              <a:t>				</a:t>
            </a:r>
            <a:r>
              <a:rPr lang="de-DE" b="1" dirty="0">
                <a:solidFill>
                  <a:srgbClr val="F5AD36"/>
                </a:solidFill>
              </a:rPr>
              <a:t>Habt Spaß!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9FF18B8-F5D4-47E2-A026-92F1074A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Tipps zum Studium</a:t>
            </a:r>
          </a:p>
        </p:txBody>
      </p:sp>
    </p:spTree>
    <p:extLst>
      <p:ext uri="{BB962C8B-B14F-4D97-AF65-F5344CB8AC3E}">
        <p14:creationId xmlns:p14="http://schemas.microsoft.com/office/powerpoint/2010/main" val="281771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3D0B92D-6350-4207-B957-735BD4EA9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772" y="3104964"/>
            <a:ext cx="8244456" cy="648072"/>
          </a:xfrm>
        </p:spPr>
        <p:txBody>
          <a:bodyPr/>
          <a:lstStyle/>
          <a:p>
            <a:pPr marL="0" indent="0" algn="ctr">
              <a:buNone/>
            </a:pPr>
            <a:r>
              <a:rPr lang="de-DE" sz="2800" b="1" dirty="0"/>
              <a:t>Einrichtung WLAN „</a:t>
            </a:r>
            <a:r>
              <a:rPr lang="de-DE" sz="2800" b="1" dirty="0" err="1"/>
              <a:t>eduroam</a:t>
            </a:r>
            <a:r>
              <a:rPr lang="de-DE" sz="2800" b="1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423868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litter pattern="hexagon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/>
              <a:t>Download </a:t>
            </a:r>
            <a:r>
              <a:rPr lang="de-DE" dirty="0">
                <a:hlinkClick r:id="rId2"/>
              </a:rPr>
              <a:t>Zertifikat</a:t>
            </a:r>
            <a:r>
              <a:rPr lang="de-DE" dirty="0"/>
              <a:t> (Deutsche Telekom Root CA 2) und Installation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Im WLAN-Menü „Netzwerk hinzufügen“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dirty="0"/>
              <a:t>Netzwerkname:		</a:t>
            </a:r>
            <a:r>
              <a:rPr lang="de-DE" dirty="0" err="1"/>
              <a:t>eduroam</a:t>
            </a:r>
            <a:endParaRPr lang="de-DE" dirty="0"/>
          </a:p>
          <a:p>
            <a:pPr marL="857250" lvl="1" indent="-457200">
              <a:buFont typeface="+mj-lt"/>
              <a:buAutoNum type="arabicPeriod"/>
            </a:pPr>
            <a:r>
              <a:rPr lang="de-DE" dirty="0"/>
              <a:t>EAP-Methode:		PEAP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dirty="0"/>
              <a:t>Phase 2-Authentifizierung:	MS-CHAP v2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dirty="0"/>
              <a:t>CA-Zertifikat:		Auswählen und Zertifikat suchen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dirty="0"/>
              <a:t>Identität:			</a:t>
            </a:r>
            <a:r>
              <a:rPr lang="de-DE" dirty="0">
                <a:hlinkClick r:id="rId3"/>
              </a:rPr>
              <a:t>sXXXXX@htw-dresden.de</a:t>
            </a:r>
            <a:endParaRPr lang="de-DE" dirty="0"/>
          </a:p>
          <a:p>
            <a:pPr marL="857250" lvl="1" indent="-457200">
              <a:buFont typeface="+mj-lt"/>
              <a:buAutoNum type="arabicPeriod"/>
            </a:pPr>
            <a:r>
              <a:rPr lang="de-DE" dirty="0"/>
              <a:t>Anonyme Identität:	</a:t>
            </a:r>
            <a:r>
              <a:rPr lang="de-DE" dirty="0">
                <a:hlinkClick r:id="rId4"/>
              </a:rPr>
              <a:t>anonymous@htw-dresden.de</a:t>
            </a:r>
            <a:endParaRPr lang="de-DE" dirty="0"/>
          </a:p>
          <a:p>
            <a:pPr marL="857250" lvl="1" indent="-457200">
              <a:buFont typeface="+mj-lt"/>
              <a:buAutoNum type="arabicPeriod"/>
            </a:pPr>
            <a:r>
              <a:rPr lang="de-DE" dirty="0"/>
              <a:t>Passwort:		euer Passwort zur s-Nummer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87624" y="153623"/>
            <a:ext cx="5149032" cy="533400"/>
          </a:xfrm>
        </p:spPr>
        <p:txBody>
          <a:bodyPr/>
          <a:lstStyle/>
          <a:p>
            <a:r>
              <a:rPr lang="de-DE" dirty="0"/>
              <a:t>Einrichtung WLAN für Android</a:t>
            </a:r>
          </a:p>
        </p:txBody>
      </p:sp>
    </p:spTree>
    <p:extLst>
      <p:ext uri="{BB962C8B-B14F-4D97-AF65-F5344CB8AC3E}">
        <p14:creationId xmlns:p14="http://schemas.microsoft.com/office/powerpoint/2010/main" val="2780534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litter pattern="hexagon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/>
              <a:t>In den WLAN-Einstellungen „Anderes…“ wählen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dirty="0"/>
              <a:t>Name:		</a:t>
            </a:r>
            <a:r>
              <a:rPr lang="de-DE" dirty="0" err="1"/>
              <a:t>eduroam</a:t>
            </a:r>
            <a:endParaRPr lang="de-DE" dirty="0"/>
          </a:p>
          <a:p>
            <a:pPr marL="857250" lvl="1" indent="-457200">
              <a:buFont typeface="+mj-lt"/>
              <a:buAutoNum type="arabicPeriod"/>
            </a:pPr>
            <a:r>
              <a:rPr lang="de-DE" dirty="0"/>
              <a:t>Sicherheit:	Firmenweiter WPA2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dirty="0"/>
              <a:t>Benutzername:	s74012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dirty="0"/>
              <a:t>Passwort:	euer Passwort zur s-Nummer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„Verbinden“ drücken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87624" y="153623"/>
            <a:ext cx="5149032" cy="533400"/>
          </a:xfrm>
        </p:spPr>
        <p:txBody>
          <a:bodyPr/>
          <a:lstStyle/>
          <a:p>
            <a:r>
              <a:rPr lang="de-DE" dirty="0"/>
              <a:t>Einrichtung WLAN für iOS</a:t>
            </a:r>
          </a:p>
        </p:txBody>
      </p:sp>
    </p:spTree>
    <p:extLst>
      <p:ext uri="{BB962C8B-B14F-4D97-AF65-F5344CB8AC3E}">
        <p14:creationId xmlns:p14="http://schemas.microsoft.com/office/powerpoint/2010/main" val="132438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litter pattern="hexagon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32000" y="1052736"/>
            <a:ext cx="8604496" cy="525658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/>
              <a:t>Im WLAN-Menü „Neue Verbindung oder neues Netzwerk hinzufügen“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„Manuell mit einem Drahtlosnetzwerk verbinden“ wählen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dirty="0"/>
              <a:t>Netzwerkname:	</a:t>
            </a:r>
            <a:r>
              <a:rPr lang="de-DE" dirty="0" err="1"/>
              <a:t>eduroam</a:t>
            </a:r>
            <a:endParaRPr lang="de-DE" dirty="0"/>
          </a:p>
          <a:p>
            <a:pPr marL="857250" lvl="1" indent="-457200">
              <a:buFont typeface="+mj-lt"/>
              <a:buAutoNum type="arabicPeriod"/>
            </a:pPr>
            <a:r>
              <a:rPr lang="de-DE" dirty="0"/>
              <a:t>Sicherheitstyp:	WPA2-Enterprise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„Verbindungseinstellungen ändern“ wählen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In Reiter „Sicherheit“ wechseln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dirty="0"/>
              <a:t>Netzwerkauthentifizierung:	Microsoft: Geschütztes EAP (PEAP)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dirty="0"/>
              <a:t>„Eigenschaften“ drücken</a:t>
            </a:r>
          </a:p>
          <a:p>
            <a:pPr marL="1257300" lvl="2" indent="-457200">
              <a:buFont typeface="+mj-lt"/>
              <a:buAutoNum type="arabicPeriod"/>
            </a:pPr>
            <a:r>
              <a:rPr lang="de-DE" dirty="0"/>
              <a:t>Verbindung mit folgendem Server aufbauen:	    radius.htw-dresden.de</a:t>
            </a:r>
          </a:p>
          <a:p>
            <a:pPr marL="1257300" lvl="2" indent="-457200">
              <a:buFont typeface="+mj-lt"/>
              <a:buAutoNum type="arabicPeriod"/>
            </a:pPr>
            <a:r>
              <a:rPr lang="de-DE" dirty="0"/>
              <a:t>Vertrauenswürdige Stammzertifizierungsstelle: Deutsche Telekom Root CA 2</a:t>
            </a:r>
          </a:p>
          <a:p>
            <a:pPr marL="1257300" lvl="2" indent="-457200">
              <a:buFont typeface="+mj-lt"/>
              <a:buAutoNum type="arabicPeriod"/>
            </a:pPr>
            <a:r>
              <a:rPr lang="de-DE" dirty="0"/>
              <a:t>Authentifizierungsmethode:		    EAP-MSCHAP v2</a:t>
            </a:r>
          </a:p>
          <a:p>
            <a:pPr marL="1257300" lvl="2" indent="-457200">
              <a:buFont typeface="+mj-lt"/>
              <a:buAutoNum type="arabicPeriod"/>
            </a:pPr>
            <a:r>
              <a:rPr lang="de-DE" dirty="0"/>
              <a:t>Identitätsschutz aktivieren:		    </a:t>
            </a:r>
            <a:r>
              <a:rPr lang="de-DE" dirty="0" err="1"/>
              <a:t>anonymous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Einrichtung abgeschlossen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15616" y="153623"/>
            <a:ext cx="5221040" cy="533400"/>
          </a:xfrm>
        </p:spPr>
        <p:txBody>
          <a:bodyPr/>
          <a:lstStyle/>
          <a:p>
            <a:r>
              <a:rPr lang="de-DE" dirty="0"/>
              <a:t>Einrichtung WLAN für Windows</a:t>
            </a:r>
          </a:p>
        </p:txBody>
      </p:sp>
    </p:spTree>
    <p:extLst>
      <p:ext uri="{BB962C8B-B14F-4D97-AF65-F5344CB8AC3E}">
        <p14:creationId xmlns:p14="http://schemas.microsoft.com/office/powerpoint/2010/main" val="1681025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litter pattern="hexagon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AD6FE92-4212-41D7-956C-0C7CD251D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Teilnahme an den Lehrevaluationen</a:t>
            </a:r>
          </a:p>
          <a:p>
            <a:r>
              <a:rPr lang="de-DE" dirty="0"/>
              <a:t>Teilnahme an den Wahlen</a:t>
            </a:r>
          </a:p>
          <a:p>
            <a:r>
              <a:rPr lang="de-DE" dirty="0"/>
              <a:t>Gebt den Professoren Hinweise zu ihren Folien/Vorlesungen</a:t>
            </a:r>
          </a:p>
          <a:p>
            <a:r>
              <a:rPr lang="de-DE" dirty="0"/>
              <a:t>Unterstützt euch gegenseitig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151B623-1FC8-444A-A21D-431F8DF8B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Mitwirken - Passiv</a:t>
            </a:r>
          </a:p>
        </p:txBody>
      </p:sp>
    </p:spTree>
    <p:extLst>
      <p:ext uri="{BB962C8B-B14F-4D97-AF65-F5344CB8AC3E}">
        <p14:creationId xmlns:p14="http://schemas.microsoft.com/office/powerpoint/2010/main" val="360771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AD6FE92-4212-41D7-956C-0C7CD251D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Besucht uns während der Gremienblockzeit oder beim Grillen</a:t>
            </a:r>
          </a:p>
          <a:p>
            <a:r>
              <a:rPr lang="de-DE" dirty="0"/>
              <a:t>Werdet Mitglied eines Hochschulgremiums</a:t>
            </a:r>
          </a:p>
          <a:p>
            <a:pPr lvl="1"/>
            <a:r>
              <a:rPr lang="de-DE" dirty="0"/>
              <a:t>Fachschaftsrat</a:t>
            </a:r>
          </a:p>
          <a:p>
            <a:pPr lvl="1"/>
            <a:r>
              <a:rPr lang="de-DE" dirty="0"/>
              <a:t>StuRa</a:t>
            </a:r>
          </a:p>
          <a:p>
            <a:pPr lvl="1"/>
            <a:r>
              <a:rPr lang="de-DE" dirty="0"/>
              <a:t>Fakultätsrat</a:t>
            </a:r>
          </a:p>
          <a:p>
            <a:pPr lvl="1"/>
            <a:r>
              <a:rPr lang="de-DE" dirty="0"/>
              <a:t>Senat</a:t>
            </a:r>
          </a:p>
          <a:p>
            <a:pPr lvl="1"/>
            <a:r>
              <a:rPr lang="de-DE" dirty="0"/>
              <a:t>Etc. etc.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151B623-1FC8-444A-A21D-431F8DF8B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Mitwirken - Aktiv</a:t>
            </a:r>
          </a:p>
        </p:txBody>
      </p:sp>
    </p:spTree>
    <p:extLst>
      <p:ext uri="{BB962C8B-B14F-4D97-AF65-F5344CB8AC3E}">
        <p14:creationId xmlns:p14="http://schemas.microsoft.com/office/powerpoint/2010/main" val="277425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AD6FE92-4212-41D7-956C-0C7CD251D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Studentisches Gremium der Fakultät</a:t>
            </a:r>
          </a:p>
          <a:p>
            <a:r>
              <a:rPr lang="de-DE" dirty="0"/>
              <a:t>Von Studenten für Studenten</a:t>
            </a:r>
          </a:p>
          <a:p>
            <a:r>
              <a:rPr lang="de-DE" dirty="0"/>
              <a:t>Derzeit 25 Mitglieder, 10 stimmenberechtigt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151B623-1FC8-444A-A21D-431F8DF8B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Vorstellung – Wer sind wir?</a:t>
            </a:r>
          </a:p>
        </p:txBody>
      </p:sp>
    </p:spTree>
    <p:extLst>
      <p:ext uri="{BB962C8B-B14F-4D97-AF65-F5344CB8AC3E}">
        <p14:creationId xmlns:p14="http://schemas.microsoft.com/office/powerpoint/2010/main" val="408816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AD6FE92-4212-41D7-956C-0C7CD251D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14" y="3000094"/>
            <a:ext cx="8244456" cy="1944216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8 Fachschaftsräte (FSR)</a:t>
            </a:r>
          </a:p>
          <a:p>
            <a:pPr marL="457200" lvl="1" indent="0">
              <a:buNone/>
            </a:pPr>
            <a:r>
              <a:rPr lang="de-DE" dirty="0"/>
              <a:t>Aufgaben auf jeweiliger Fakultätsebene</a:t>
            </a:r>
          </a:p>
          <a:p>
            <a:pPr marL="457200" lvl="1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1 Studentenrat (StuRa)</a:t>
            </a:r>
          </a:p>
          <a:p>
            <a:pPr marL="457200" lvl="1" indent="0">
              <a:buNone/>
            </a:pPr>
            <a:r>
              <a:rPr lang="de-DE" dirty="0"/>
              <a:t>Aufgaben fakultätsübergreifend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151B623-1FC8-444A-A21D-431F8DF8B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Mitwirken - Studentenschaft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A2CC48E2-86BA-4E48-996E-3AA3ADACF715}"/>
              </a:ext>
            </a:extLst>
          </p:cNvPr>
          <p:cNvGrpSpPr/>
          <p:nvPr/>
        </p:nvGrpSpPr>
        <p:grpSpPr>
          <a:xfrm>
            <a:off x="432000" y="995808"/>
            <a:ext cx="8262228" cy="1512168"/>
            <a:chOff x="432000" y="995808"/>
            <a:chExt cx="8262228" cy="1512168"/>
          </a:xfrm>
        </p:grpSpPr>
        <p:sp>
          <p:nvSpPr>
            <p:cNvPr id="2" name="Rechteck: abgerundete Ecken 1">
              <a:extLst>
                <a:ext uri="{FF2B5EF4-FFF2-40B4-BE49-F238E27FC236}">
                  <a16:creationId xmlns:a16="http://schemas.microsoft.com/office/drawing/2014/main" id="{40BE63EF-D1CB-446D-862F-8F8423BCB1B6}"/>
                </a:ext>
              </a:extLst>
            </p:cNvPr>
            <p:cNvSpPr/>
            <p:nvPr/>
          </p:nvSpPr>
          <p:spPr bwMode="auto">
            <a:xfrm>
              <a:off x="432000" y="995808"/>
              <a:ext cx="8262228" cy="151216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StuRa</a:t>
              </a:r>
            </a:p>
          </p:txBody>
        </p:sp>
        <p:sp>
          <p:nvSpPr>
            <p:cNvPr id="5" name="Rechteck: abgerundete Ecken 4">
              <a:extLst>
                <a:ext uri="{FF2B5EF4-FFF2-40B4-BE49-F238E27FC236}">
                  <a16:creationId xmlns:a16="http://schemas.microsoft.com/office/drawing/2014/main" id="{B0E377EB-BBF2-4AED-8F6B-DDF7C2B350CC}"/>
                </a:ext>
              </a:extLst>
            </p:cNvPr>
            <p:cNvSpPr/>
            <p:nvPr/>
          </p:nvSpPr>
          <p:spPr bwMode="auto">
            <a:xfrm>
              <a:off x="728561" y="1759229"/>
              <a:ext cx="933886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5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FSR B/A</a:t>
              </a:r>
            </a:p>
          </p:txBody>
        </p:sp>
        <p:sp>
          <p:nvSpPr>
            <p:cNvPr id="6" name="Rechteck: abgerundete Ecken 5">
              <a:extLst>
                <a:ext uri="{FF2B5EF4-FFF2-40B4-BE49-F238E27FC236}">
                  <a16:creationId xmlns:a16="http://schemas.microsoft.com/office/drawing/2014/main" id="{6CCB1A71-805E-4CE2-87A2-0AB41B8F942F}"/>
                </a:ext>
              </a:extLst>
            </p:cNvPr>
            <p:cNvSpPr/>
            <p:nvPr/>
          </p:nvSpPr>
          <p:spPr bwMode="auto">
            <a:xfrm>
              <a:off x="1690526" y="1759229"/>
              <a:ext cx="933886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5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FSR ET</a:t>
              </a:r>
            </a:p>
          </p:txBody>
        </p:sp>
        <p:sp>
          <p:nvSpPr>
            <p:cNvPr id="7" name="Rechteck: abgerundete Ecken 6">
              <a:extLst>
                <a:ext uri="{FF2B5EF4-FFF2-40B4-BE49-F238E27FC236}">
                  <a16:creationId xmlns:a16="http://schemas.microsoft.com/office/drawing/2014/main" id="{147F416C-B23B-4A87-9E24-EA7134F282D4}"/>
                </a:ext>
              </a:extLst>
            </p:cNvPr>
            <p:cNvSpPr/>
            <p:nvPr/>
          </p:nvSpPr>
          <p:spPr bwMode="auto">
            <a:xfrm>
              <a:off x="2652491" y="1759229"/>
              <a:ext cx="933886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5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FSR I/M</a:t>
              </a:r>
            </a:p>
          </p:txBody>
        </p:sp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1118DA0F-D736-4FC2-8A08-CA2088A1A236}"/>
                </a:ext>
              </a:extLst>
            </p:cNvPr>
            <p:cNvSpPr/>
            <p:nvPr/>
          </p:nvSpPr>
          <p:spPr bwMode="auto">
            <a:xfrm>
              <a:off x="3614456" y="1751892"/>
              <a:ext cx="933886" cy="518726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5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FSR </a:t>
              </a:r>
              <a:r>
                <a:rPr kumimoji="0" lang="de-DE" sz="15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Geo</a:t>
              </a:r>
              <a:endParaRPr kumimoji="0" lang="de-DE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hteck: abgerundete Ecken 8">
              <a:extLst>
                <a:ext uri="{FF2B5EF4-FFF2-40B4-BE49-F238E27FC236}">
                  <a16:creationId xmlns:a16="http://schemas.microsoft.com/office/drawing/2014/main" id="{75BBDD02-334E-41C9-8EB0-6253704449CC}"/>
                </a:ext>
              </a:extLst>
            </p:cNvPr>
            <p:cNvSpPr/>
            <p:nvPr/>
          </p:nvSpPr>
          <p:spPr bwMode="auto">
            <a:xfrm>
              <a:off x="4576421" y="1751892"/>
              <a:ext cx="933886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5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FSR Design</a:t>
              </a:r>
            </a:p>
          </p:txBody>
        </p:sp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C1072AB3-4310-4273-B7DC-B21119DE336B}"/>
                </a:ext>
              </a:extLst>
            </p:cNvPr>
            <p:cNvSpPr/>
            <p:nvPr/>
          </p:nvSpPr>
          <p:spPr bwMode="auto">
            <a:xfrm>
              <a:off x="5534497" y="1744555"/>
              <a:ext cx="933886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5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FSR </a:t>
              </a:r>
              <a:r>
                <a:rPr kumimoji="0" lang="de-DE" sz="15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LaUCh</a:t>
              </a:r>
              <a:endParaRPr kumimoji="0" lang="de-DE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hteck: abgerundete Ecken 10">
              <a:extLst>
                <a:ext uri="{FF2B5EF4-FFF2-40B4-BE49-F238E27FC236}">
                  <a16:creationId xmlns:a16="http://schemas.microsoft.com/office/drawing/2014/main" id="{D6DCB733-17A2-423B-A279-A68BF6572488}"/>
                </a:ext>
              </a:extLst>
            </p:cNvPr>
            <p:cNvSpPr/>
            <p:nvPr/>
          </p:nvSpPr>
          <p:spPr bwMode="auto">
            <a:xfrm>
              <a:off x="6500351" y="1737218"/>
              <a:ext cx="933886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5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FSR MB</a:t>
              </a:r>
            </a:p>
          </p:txBody>
        </p:sp>
        <p:sp>
          <p:nvSpPr>
            <p:cNvPr id="12" name="Rechteck: abgerundete Ecken 11">
              <a:extLst>
                <a:ext uri="{FF2B5EF4-FFF2-40B4-BE49-F238E27FC236}">
                  <a16:creationId xmlns:a16="http://schemas.microsoft.com/office/drawing/2014/main" id="{A49F357D-3680-45FE-BD43-F8AE45DB408E}"/>
                </a:ext>
              </a:extLst>
            </p:cNvPr>
            <p:cNvSpPr/>
            <p:nvPr/>
          </p:nvSpPr>
          <p:spPr bwMode="auto">
            <a:xfrm>
              <a:off x="7454538" y="1731251"/>
              <a:ext cx="933886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5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FSR </a:t>
              </a:r>
              <a:r>
                <a:rPr kumimoji="0" lang="de-DE" sz="15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WiWi</a:t>
              </a:r>
              <a:endParaRPr kumimoji="0" lang="de-DE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953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AD6FE92-4212-41D7-956C-0C7CD251D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Fakultätsebene:</a:t>
            </a:r>
          </a:p>
          <a:p>
            <a:pPr lvl="1"/>
            <a:r>
              <a:rPr lang="de-DE" dirty="0"/>
              <a:t>Fakultätsrat</a:t>
            </a:r>
          </a:p>
          <a:p>
            <a:pPr lvl="1"/>
            <a:r>
              <a:rPr lang="de-DE" dirty="0"/>
              <a:t>Studienkommission</a:t>
            </a:r>
          </a:p>
          <a:p>
            <a:pPr lvl="1"/>
            <a:r>
              <a:rPr lang="de-DE" dirty="0"/>
              <a:t>Prüfungsausschuss</a:t>
            </a:r>
          </a:p>
          <a:p>
            <a:r>
              <a:rPr lang="de-DE" dirty="0"/>
              <a:t>Hochschulweit</a:t>
            </a:r>
          </a:p>
          <a:p>
            <a:pPr lvl="1"/>
            <a:r>
              <a:rPr lang="de-DE" dirty="0"/>
              <a:t>Senat</a:t>
            </a:r>
          </a:p>
          <a:p>
            <a:pPr lvl="1"/>
            <a:r>
              <a:rPr lang="de-DE" dirty="0"/>
              <a:t>Erweiterter Senat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151B623-1FC8-444A-A21D-431F8DF8B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Mitwirken - Hochschule</a:t>
            </a:r>
          </a:p>
        </p:txBody>
      </p:sp>
    </p:spTree>
    <p:extLst>
      <p:ext uri="{BB962C8B-B14F-4D97-AF65-F5344CB8AC3E}">
        <p14:creationId xmlns:p14="http://schemas.microsoft.com/office/powerpoint/2010/main" val="223499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997944" y="1772816"/>
            <a:ext cx="5148112" cy="4608512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Fachschaftsrat Informatik/Mathematik</a:t>
            </a:r>
          </a:p>
          <a:p>
            <a:pPr marL="0" indent="0">
              <a:buNone/>
            </a:pPr>
            <a:r>
              <a:rPr lang="de-DE" dirty="0"/>
              <a:t>A-Gebäude</a:t>
            </a:r>
          </a:p>
          <a:p>
            <a:pPr marL="0" indent="0">
              <a:buNone/>
            </a:pPr>
            <a:r>
              <a:rPr lang="de-DE" dirty="0"/>
              <a:t>Raum A001 (Keller)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>
                <a:hlinkClick r:id="rId2"/>
              </a:rPr>
              <a:t>fsr.informatik@htw-dresden.de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----------------------------------------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Bei Problemen oder Fragen zum Studium ist euer </a:t>
            </a:r>
            <a:r>
              <a:rPr lang="de-DE" dirty="0">
                <a:hlinkClick r:id="rId3" action="ppaction://hlinksldjump"/>
              </a:rPr>
              <a:t>Mentor</a:t>
            </a:r>
            <a:r>
              <a:rPr lang="de-DE" dirty="0"/>
              <a:t> der beste Ansprechpartner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88544" y="153623"/>
            <a:ext cx="5148112" cy="533400"/>
          </a:xfrm>
        </p:spPr>
        <p:txBody>
          <a:bodyPr/>
          <a:lstStyle/>
          <a:p>
            <a:r>
              <a:rPr lang="de-DE" dirty="0"/>
              <a:t>Unser Kontakt</a:t>
            </a:r>
          </a:p>
        </p:txBody>
      </p:sp>
    </p:spTree>
    <p:extLst>
      <p:ext uri="{BB962C8B-B14F-4D97-AF65-F5344CB8AC3E}">
        <p14:creationId xmlns:p14="http://schemas.microsoft.com/office/powerpoint/2010/main" val="191183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litter pattern="hexagon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43244AA-558D-4051-9916-3C9370F16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Social</a:t>
            </a:r>
            <a:r>
              <a:rPr lang="de-DE" dirty="0"/>
              <a:t> Media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everyone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05FD2C4-E522-4207-80E0-986320EF04F5}"/>
              </a:ext>
            </a:extLst>
          </p:cNvPr>
          <p:cNvSpPr txBox="1"/>
          <p:nvPr/>
        </p:nvSpPr>
        <p:spPr>
          <a:xfrm>
            <a:off x="1318774" y="4822631"/>
            <a:ext cx="1083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hlinkClick r:id="rId2"/>
              </a:rPr>
              <a:t>Facebook</a:t>
            </a:r>
            <a:endParaRPr lang="de-DE" sz="16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652F29C-C87D-4449-B409-5145A6CBC679}"/>
              </a:ext>
            </a:extLst>
          </p:cNvPr>
          <p:cNvSpPr txBox="1"/>
          <p:nvPr/>
        </p:nvSpPr>
        <p:spPr>
          <a:xfrm>
            <a:off x="6192622" y="4822631"/>
            <a:ext cx="1186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hlinkClick r:id="rId3"/>
              </a:rPr>
              <a:t>Homepage</a:t>
            </a:r>
            <a:endParaRPr lang="de-DE" sz="16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419F5F7-6636-4DE3-8F71-7E08DD4B2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143" y="1996340"/>
            <a:ext cx="2857500" cy="28575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FA39F7A-A954-4BB0-800B-0EDC5F4D3F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999" y="199758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6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litter pattern="hexagon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43244AA-558D-4051-9916-3C9370F16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ESE 2018 Ablaufplan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C1063E1-5A2E-4778-B14F-BA3301F64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525" y="1814525"/>
            <a:ext cx="3228950" cy="322895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05FD2C4-E522-4207-80E0-986320EF04F5}"/>
              </a:ext>
            </a:extLst>
          </p:cNvPr>
          <p:cNvSpPr txBox="1"/>
          <p:nvPr/>
        </p:nvSpPr>
        <p:spPr>
          <a:xfrm>
            <a:off x="404833" y="5589240"/>
            <a:ext cx="833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hlinkClick r:id="rId3"/>
              </a:rPr>
              <a:t>https://stura.htw-dresden.de/stura/ref/qm/erstis/ese/2018/dokumente/ablaufplan-ese-2018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65876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AD6FE92-4212-41D7-956C-0C7CD251D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Unterstützung bei Fragen zur Prüfungs- und Studienordnung</a:t>
            </a:r>
          </a:p>
          <a:p>
            <a:r>
              <a:rPr lang="de-DE" dirty="0"/>
              <a:t>Vermittlung zwischen Studenten und Professoren</a:t>
            </a:r>
          </a:p>
          <a:p>
            <a:r>
              <a:rPr lang="de-DE" dirty="0"/>
              <a:t>Unterstützung/Beratung der Fakultät</a:t>
            </a:r>
          </a:p>
          <a:p>
            <a:r>
              <a:rPr lang="de-DE" dirty="0"/>
              <a:t>Organisation von Vorträgen und Veranstaltungen</a:t>
            </a:r>
          </a:p>
          <a:p>
            <a:pPr lvl="1"/>
            <a:r>
              <a:rPr lang="de-DE" dirty="0" err="1"/>
              <a:t>LaTex</a:t>
            </a:r>
            <a:r>
              <a:rPr lang="de-DE" dirty="0"/>
              <a:t>-Kurs</a:t>
            </a:r>
          </a:p>
          <a:p>
            <a:pPr lvl="1"/>
            <a:r>
              <a:rPr lang="de-DE" dirty="0"/>
              <a:t>C-Programmierung für Anfänger</a:t>
            </a:r>
          </a:p>
          <a:p>
            <a:pPr lvl="1"/>
            <a:r>
              <a:rPr lang="de-DE" dirty="0"/>
              <a:t>Weihnachtsfeier</a:t>
            </a:r>
          </a:p>
          <a:p>
            <a:pPr lvl="1"/>
            <a:r>
              <a:rPr lang="de-DE" dirty="0"/>
              <a:t>Grillen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151B623-1FC8-444A-A21D-431F8DF8B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Vorstellung – Was machen wir?</a:t>
            </a:r>
          </a:p>
        </p:txBody>
      </p:sp>
    </p:spTree>
    <p:extLst>
      <p:ext uri="{BB962C8B-B14F-4D97-AF65-F5344CB8AC3E}">
        <p14:creationId xmlns:p14="http://schemas.microsoft.com/office/powerpoint/2010/main" val="318787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87624" y="153623"/>
            <a:ext cx="5149032" cy="533400"/>
          </a:xfrm>
        </p:spPr>
        <p:txBody>
          <a:bodyPr/>
          <a:lstStyle/>
          <a:p>
            <a:r>
              <a:rPr lang="de-DE" dirty="0"/>
              <a:t>Mentoren des Fachschaftsrats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0777269-D62F-4BE8-AED9-C356E322B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u="sng" dirty="0"/>
              <a:t>Wirtschaftsinformatik</a:t>
            </a:r>
          </a:p>
          <a:p>
            <a:pPr marL="0" indent="0">
              <a:buNone/>
            </a:pPr>
            <a:r>
              <a:rPr lang="de-DE" sz="1800" dirty="0"/>
              <a:t>	Paul Patolla		</a:t>
            </a:r>
            <a:r>
              <a:rPr lang="de-DE" sz="1800" dirty="0">
                <a:hlinkClick r:id="rId2"/>
              </a:rPr>
              <a:t>paul.patolla@htw.dresden.de</a:t>
            </a:r>
            <a:endParaRPr lang="de-DE" sz="1800" dirty="0"/>
          </a:p>
          <a:p>
            <a:pPr marL="0" indent="0">
              <a:buNone/>
            </a:pPr>
            <a:r>
              <a:rPr lang="de-DE" sz="1800" dirty="0"/>
              <a:t>	Susanne </a:t>
            </a:r>
            <a:r>
              <a:rPr lang="de-DE" sz="1800" dirty="0" err="1"/>
              <a:t>Kreitschmann</a:t>
            </a:r>
            <a:r>
              <a:rPr lang="de-DE" sz="1800" dirty="0"/>
              <a:t>	</a:t>
            </a:r>
            <a:r>
              <a:rPr lang="de-DE" sz="1800" dirty="0">
                <a:hlinkClick r:id="rId3"/>
              </a:rPr>
              <a:t>susanne.kreitschmann@htw-dresden.de</a:t>
            </a:r>
            <a:endParaRPr lang="de-DE" sz="1800" dirty="0"/>
          </a:p>
          <a:p>
            <a:pPr marL="0" indent="0">
              <a:buNone/>
            </a:pPr>
            <a:endParaRPr lang="de-DE" u="sng" dirty="0"/>
          </a:p>
          <a:p>
            <a:pPr marL="0" indent="0">
              <a:buNone/>
            </a:pPr>
            <a:r>
              <a:rPr lang="de-DE" u="sng" dirty="0"/>
              <a:t>Medieninformatik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sz="1800" dirty="0"/>
              <a:t>Christian </a:t>
            </a:r>
            <a:r>
              <a:rPr lang="de-DE" sz="1800" dirty="0" err="1"/>
              <a:t>Olszowa</a:t>
            </a:r>
            <a:r>
              <a:rPr lang="de-DE" sz="1800" dirty="0"/>
              <a:t>	</a:t>
            </a:r>
            <a:r>
              <a:rPr lang="de-DE" sz="1800" dirty="0">
                <a:hlinkClick r:id="rId4"/>
              </a:rPr>
              <a:t>christian.olszowa@htw.dresden.de</a:t>
            </a:r>
            <a:endParaRPr lang="de-DE" sz="1800" dirty="0"/>
          </a:p>
          <a:p>
            <a:pPr marL="0" indent="0">
              <a:buNone/>
            </a:pPr>
            <a:endParaRPr lang="de-DE" u="sng" dirty="0"/>
          </a:p>
          <a:p>
            <a:pPr marL="0" indent="0">
              <a:buNone/>
            </a:pPr>
            <a:r>
              <a:rPr lang="de-DE" u="sng" dirty="0"/>
              <a:t>Allgemeine Informatik</a:t>
            </a:r>
          </a:p>
          <a:p>
            <a:pPr marL="0" indent="0">
              <a:buNone/>
            </a:pPr>
            <a:r>
              <a:rPr lang="de-DE" sz="1800" dirty="0"/>
              <a:t>	Kevin Holz		</a:t>
            </a:r>
            <a:r>
              <a:rPr lang="de-DE" sz="1800" dirty="0">
                <a:hlinkClick r:id="rId5"/>
              </a:rPr>
              <a:t>kevin.holz@htw-dresden.de</a:t>
            </a:r>
            <a:endParaRPr lang="de-DE" sz="1800" dirty="0"/>
          </a:p>
          <a:p>
            <a:pPr marL="0" indent="0">
              <a:buNone/>
            </a:pPr>
            <a:endParaRPr lang="de-DE" u="sng" dirty="0"/>
          </a:p>
          <a:p>
            <a:pPr marL="0" indent="0">
              <a:buNone/>
            </a:pPr>
            <a:r>
              <a:rPr lang="de-DE" u="sng" dirty="0"/>
              <a:t>Master Angewandte Informatik</a:t>
            </a:r>
          </a:p>
          <a:p>
            <a:pPr marL="0" indent="0">
              <a:buNone/>
            </a:pPr>
            <a:r>
              <a:rPr lang="de-DE" sz="1800" dirty="0"/>
              <a:t>	Fabian Rößler		</a:t>
            </a:r>
            <a:r>
              <a:rPr lang="de-DE" sz="1800" dirty="0">
                <a:hlinkClick r:id="rId6"/>
              </a:rPr>
              <a:t>fabian.roessler@htw-dresden.de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63118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87624" y="153623"/>
            <a:ext cx="5149032" cy="533400"/>
          </a:xfrm>
        </p:spPr>
        <p:txBody>
          <a:bodyPr/>
          <a:lstStyle/>
          <a:p>
            <a:r>
              <a:rPr lang="de-DE" dirty="0"/>
              <a:t>Wissenswertes – Studentenausweis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0777269-D62F-4BE8-AED9-C356E322B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/>
              <a:t>Identifikationsausweis zu Prüfungen und Wahlen</a:t>
            </a:r>
          </a:p>
          <a:p>
            <a:r>
              <a:rPr lang="de-DE" sz="1800" dirty="0"/>
              <a:t>Bibliotheksausweis</a:t>
            </a:r>
          </a:p>
          <a:p>
            <a:r>
              <a:rPr lang="de-DE" sz="1800" dirty="0"/>
              <a:t>Zugangskarte</a:t>
            </a:r>
          </a:p>
          <a:p>
            <a:pPr lvl="1"/>
            <a:r>
              <a:rPr lang="de-DE" sz="1400" dirty="0"/>
              <a:t>Gebäude der HTW Dresden</a:t>
            </a:r>
          </a:p>
          <a:p>
            <a:pPr lvl="1"/>
            <a:r>
              <a:rPr lang="de-DE" sz="1400" dirty="0"/>
              <a:t>Parkplatz der HTW Dresden</a:t>
            </a:r>
          </a:p>
          <a:p>
            <a:r>
              <a:rPr lang="de-DE" sz="1800" dirty="0"/>
              <a:t>Fahrkarte (Nahverkehr, Regionalzüge)</a:t>
            </a: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1800" dirty="0"/>
              <a:t>=&gt; Bei Verlust 10,00 EUR Gebühr</a:t>
            </a:r>
          </a:p>
        </p:txBody>
      </p:sp>
    </p:spTree>
    <p:extLst>
      <p:ext uri="{BB962C8B-B14F-4D97-AF65-F5344CB8AC3E}">
        <p14:creationId xmlns:p14="http://schemas.microsoft.com/office/powerpoint/2010/main" val="349896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87624" y="153623"/>
            <a:ext cx="5149032" cy="533400"/>
          </a:xfrm>
        </p:spPr>
        <p:txBody>
          <a:bodyPr/>
          <a:lstStyle/>
          <a:p>
            <a:r>
              <a:rPr lang="de-DE" dirty="0"/>
              <a:t>Wissenswertes – Nummern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0777269-D62F-4BE8-AED9-C356E322B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/>
              <a:t>Bibliotheksnummer</a:t>
            </a:r>
          </a:p>
          <a:p>
            <a:pPr marL="457200" lvl="1" indent="0">
              <a:buNone/>
            </a:pPr>
            <a:r>
              <a:rPr lang="de-DE" sz="1600" dirty="0"/>
              <a:t>Format:		</a:t>
            </a:r>
            <a:r>
              <a:rPr lang="de-DE" sz="1600" dirty="0" err="1"/>
              <a:t>sXXXXX</a:t>
            </a:r>
            <a:endParaRPr lang="de-DE" sz="1600" dirty="0"/>
          </a:p>
          <a:p>
            <a:pPr marL="457200" lvl="1" indent="0">
              <a:buNone/>
            </a:pPr>
            <a:endParaRPr lang="de-DE" sz="1600" dirty="0"/>
          </a:p>
          <a:p>
            <a:pPr lvl="1"/>
            <a:r>
              <a:rPr lang="de-DE" sz="1600" dirty="0"/>
              <a:t>Euer zentraler Benutzername an der HTW Dresden</a:t>
            </a:r>
          </a:p>
          <a:p>
            <a:pPr lvl="1"/>
            <a:r>
              <a:rPr lang="de-DE" sz="1600" dirty="0"/>
              <a:t>OPAL Anmeldung</a:t>
            </a:r>
          </a:p>
          <a:p>
            <a:pPr lvl="1"/>
            <a:r>
              <a:rPr lang="de-DE" sz="1600" dirty="0"/>
              <a:t>QIS Anmeldung</a:t>
            </a:r>
          </a:p>
          <a:p>
            <a:pPr marL="457200" lvl="1" indent="0">
              <a:buNone/>
            </a:pPr>
            <a:endParaRPr lang="de-DE" sz="1600" dirty="0"/>
          </a:p>
          <a:p>
            <a:r>
              <a:rPr lang="de-DE" sz="1800" dirty="0"/>
              <a:t>Matrikelnummer</a:t>
            </a:r>
          </a:p>
          <a:p>
            <a:pPr marL="457200" lvl="1" indent="0">
              <a:buNone/>
            </a:pPr>
            <a:r>
              <a:rPr lang="de-DE" sz="1600" dirty="0"/>
              <a:t>Format:		XXXXX</a:t>
            </a:r>
          </a:p>
          <a:p>
            <a:pPr marL="457200" lvl="1" indent="0">
              <a:buNone/>
            </a:pPr>
            <a:endParaRPr lang="de-DE" dirty="0"/>
          </a:p>
          <a:p>
            <a:pPr lvl="1"/>
            <a:r>
              <a:rPr lang="de-DE" sz="1600" dirty="0"/>
              <a:t>Prüfungsnummer (Notenveröffentlichung, Verwaltungsnummer)</a:t>
            </a:r>
          </a:p>
          <a:p>
            <a:pPr marL="457200" lvl="1" indent="0">
              <a:buNone/>
            </a:pPr>
            <a:r>
              <a:rPr lang="de-DE" sz="1600" b="1" dirty="0">
                <a:solidFill>
                  <a:srgbClr val="F5AD36"/>
                </a:solidFill>
              </a:rPr>
              <a:t>	Nicht öffentlich zusammen mit Namen angeben!</a:t>
            </a:r>
          </a:p>
        </p:txBody>
      </p:sp>
    </p:spTree>
    <p:extLst>
      <p:ext uri="{BB962C8B-B14F-4D97-AF65-F5344CB8AC3E}">
        <p14:creationId xmlns:p14="http://schemas.microsoft.com/office/powerpoint/2010/main" val="42367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87624" y="153623"/>
            <a:ext cx="5149032" cy="533400"/>
          </a:xfrm>
        </p:spPr>
        <p:txBody>
          <a:bodyPr/>
          <a:lstStyle/>
          <a:p>
            <a:r>
              <a:rPr lang="de-DE" dirty="0"/>
              <a:t>Wissenswertes – Stundenplan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0777269-D62F-4BE8-AED9-C356E322B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/>
              <a:t>Stundenplan unterteilt in 2 Blöcke</a:t>
            </a:r>
          </a:p>
          <a:p>
            <a:pPr marL="457200" lvl="1" indent="0">
              <a:buNone/>
            </a:pPr>
            <a:r>
              <a:rPr lang="de-DE" dirty="0"/>
              <a:t>Ungerade Woche:		KW-Nummer </a:t>
            </a:r>
            <a:r>
              <a:rPr lang="de-DE" dirty="0" err="1"/>
              <a:t>mod</a:t>
            </a:r>
            <a:r>
              <a:rPr lang="de-DE" dirty="0"/>
              <a:t> 2 = 1</a:t>
            </a:r>
          </a:p>
          <a:p>
            <a:pPr marL="457200" lvl="1" indent="0">
              <a:buNone/>
            </a:pPr>
            <a:r>
              <a:rPr lang="de-DE" dirty="0"/>
              <a:t>Gerade Woche:		KW-Nummer </a:t>
            </a:r>
            <a:r>
              <a:rPr lang="de-DE" dirty="0" err="1"/>
              <a:t>mod</a:t>
            </a:r>
            <a:r>
              <a:rPr lang="de-DE" dirty="0"/>
              <a:t> 2 = 0</a:t>
            </a:r>
          </a:p>
          <a:p>
            <a:pPr marL="457200" lvl="1" indent="0">
              <a:buNone/>
            </a:pPr>
            <a:endParaRPr lang="de-DE" dirty="0"/>
          </a:p>
          <a:p>
            <a:pPr indent="-285750"/>
            <a:r>
              <a:rPr lang="de-DE" sz="1800" dirty="0"/>
              <a:t>Erste Woche (08.10.):</a:t>
            </a:r>
          </a:p>
          <a:p>
            <a:pPr marL="800100" lvl="1"/>
            <a:r>
              <a:rPr lang="de-DE" dirty="0"/>
              <a:t>Englisch/Übungen/Praktika eventuell noch nicht</a:t>
            </a:r>
          </a:p>
          <a:p>
            <a:pPr marL="800100" lvl="1"/>
            <a:r>
              <a:rPr lang="de-DE" b="1" dirty="0">
                <a:solidFill>
                  <a:srgbClr val="F99B1C"/>
                </a:solidFill>
              </a:rPr>
              <a:t>Laboreinweisung</a:t>
            </a:r>
          </a:p>
          <a:p>
            <a:pPr marL="57150" indent="0">
              <a:buNone/>
            </a:pPr>
            <a:endParaRPr lang="de-DE" b="1" dirty="0">
              <a:solidFill>
                <a:srgbClr val="F99B1C"/>
              </a:solidFill>
            </a:endParaRPr>
          </a:p>
          <a:p>
            <a:pPr marL="57150" indent="0">
              <a:buNone/>
            </a:pPr>
            <a:endParaRPr lang="de-DE" b="1" dirty="0">
              <a:solidFill>
                <a:srgbClr val="F99B1C"/>
              </a:solidFill>
            </a:endParaRPr>
          </a:p>
          <a:p>
            <a:pPr marL="57150" indent="0">
              <a:buNone/>
            </a:pPr>
            <a:r>
              <a:rPr lang="de-DE" dirty="0"/>
              <a:t>=&gt; Hinweise in Mails/OPAL/Vorlesung beachten!</a:t>
            </a:r>
          </a:p>
        </p:txBody>
      </p:sp>
    </p:spTree>
    <p:extLst>
      <p:ext uri="{BB962C8B-B14F-4D97-AF65-F5344CB8AC3E}">
        <p14:creationId xmlns:p14="http://schemas.microsoft.com/office/powerpoint/2010/main" val="255073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87624" y="153623"/>
            <a:ext cx="5149032" cy="533400"/>
          </a:xfrm>
        </p:spPr>
        <p:txBody>
          <a:bodyPr/>
          <a:lstStyle/>
          <a:p>
            <a:r>
              <a:rPr lang="de-DE" dirty="0"/>
              <a:t>Wissenswertes – E-Mail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0777269-D62F-4BE8-AED9-C356E322B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/>
              <a:t>Fakultätsadresse</a:t>
            </a:r>
          </a:p>
          <a:p>
            <a:pPr marL="457200" lvl="1" indent="0">
              <a:buNone/>
            </a:pPr>
            <a:r>
              <a:rPr lang="de-DE" sz="1600" dirty="0"/>
              <a:t>Mail:			sXXXXX@informatik.htw-dresden.de</a:t>
            </a:r>
          </a:p>
          <a:p>
            <a:endParaRPr lang="de-DE" sz="1800" dirty="0"/>
          </a:p>
          <a:p>
            <a:pPr marL="457200" lvl="1" indent="0">
              <a:buNone/>
            </a:pPr>
            <a:r>
              <a:rPr lang="de-DE" sz="1600" dirty="0"/>
              <a:t>Webadresse:		</a:t>
            </a:r>
            <a:r>
              <a:rPr lang="de-DE" sz="1600" dirty="0">
                <a:hlinkClick r:id="rId2"/>
              </a:rPr>
              <a:t>https://mail.informatik.htw-dresden.de</a:t>
            </a:r>
            <a:endParaRPr lang="de-DE" sz="1600" dirty="0"/>
          </a:p>
          <a:p>
            <a:pPr marL="457200" lvl="1" indent="0">
              <a:buNone/>
            </a:pPr>
            <a:endParaRPr lang="de-DE" sz="1600" dirty="0"/>
          </a:p>
          <a:p>
            <a:pPr marL="457200" lvl="1" indent="0">
              <a:buNone/>
            </a:pPr>
            <a:r>
              <a:rPr lang="de-DE" sz="1600" dirty="0"/>
              <a:t>Benutzername:	s-Nummer (</a:t>
            </a:r>
            <a:r>
              <a:rPr lang="de-DE" sz="1600" dirty="0" err="1"/>
              <a:t>sxxxxx</a:t>
            </a:r>
            <a:r>
              <a:rPr lang="de-DE" sz="1600" dirty="0"/>
              <a:t>)</a:t>
            </a:r>
          </a:p>
          <a:p>
            <a:pPr marL="457200" lvl="1" indent="0">
              <a:buNone/>
            </a:pPr>
            <a:r>
              <a:rPr lang="de-DE" sz="1600" dirty="0"/>
              <a:t>Kennwort:		euer Kennwort zur s-Nummer</a:t>
            </a:r>
          </a:p>
          <a:p>
            <a:pPr marL="0" indent="0">
              <a:buNone/>
            </a:pPr>
            <a:endParaRPr lang="de-DE" sz="1800" dirty="0"/>
          </a:p>
          <a:p>
            <a:r>
              <a:rPr lang="de-DE" sz="1800" dirty="0"/>
              <a:t>Hochschuladresse</a:t>
            </a:r>
          </a:p>
          <a:p>
            <a:pPr marL="457200" lvl="1" indent="0">
              <a:buNone/>
            </a:pPr>
            <a:r>
              <a:rPr lang="de-DE" sz="1600" dirty="0"/>
              <a:t>Mail:			sXXXXX@htw-dresden.de</a:t>
            </a:r>
          </a:p>
          <a:p>
            <a:pPr marL="0" indent="0">
              <a:buNone/>
            </a:pPr>
            <a:endParaRPr lang="de-DE" sz="1800" dirty="0"/>
          </a:p>
          <a:p>
            <a:pPr marL="457200" lvl="1" indent="0">
              <a:buNone/>
            </a:pPr>
            <a:r>
              <a:rPr lang="de-DE" sz="1600" dirty="0"/>
              <a:t>Webadresse:		</a:t>
            </a:r>
            <a:r>
              <a:rPr lang="de-DE" sz="1600" dirty="0">
                <a:hlinkClick r:id="rId3"/>
              </a:rPr>
              <a:t>https://groupware.htw-dresden.de</a:t>
            </a:r>
            <a:endParaRPr lang="de-DE" sz="1600" dirty="0"/>
          </a:p>
          <a:p>
            <a:pPr marL="457200" lvl="1" indent="0">
              <a:buNone/>
            </a:pPr>
            <a:endParaRPr lang="de-DE" sz="1600" dirty="0"/>
          </a:p>
          <a:p>
            <a:pPr marL="457200" lvl="1" indent="0">
              <a:buNone/>
            </a:pPr>
            <a:r>
              <a:rPr lang="de-DE" sz="1600" dirty="0"/>
              <a:t>Benutzername:	s-Nummer (</a:t>
            </a:r>
            <a:r>
              <a:rPr lang="de-DE" sz="1600" dirty="0" err="1"/>
              <a:t>sxxxxx</a:t>
            </a:r>
            <a:r>
              <a:rPr lang="de-DE" sz="1600" dirty="0"/>
              <a:t>)</a:t>
            </a:r>
          </a:p>
          <a:p>
            <a:pPr marL="457200" lvl="1" indent="0">
              <a:buNone/>
            </a:pPr>
            <a:r>
              <a:rPr lang="de-DE" sz="1600" dirty="0"/>
              <a:t>Kennwort:		euer Kennwort zur s-Nummer</a:t>
            </a:r>
          </a:p>
          <a:p>
            <a:pPr marL="457200" lvl="1" indent="0">
              <a:buNone/>
            </a:pPr>
            <a:endParaRPr lang="de-DE" sz="1600" dirty="0"/>
          </a:p>
          <a:p>
            <a:pPr marL="457200" lvl="1" indent="0">
              <a:buNone/>
            </a:pPr>
            <a:endParaRPr lang="de-DE" sz="1600" dirty="0"/>
          </a:p>
          <a:p>
            <a:pPr marL="57150" indent="0">
              <a:buNone/>
            </a:pPr>
            <a:r>
              <a:rPr lang="de-DE" sz="1800" dirty="0"/>
              <a:t>Unser Tipp: täglich abrufen!</a:t>
            </a:r>
          </a:p>
        </p:txBody>
      </p:sp>
    </p:spTree>
    <p:extLst>
      <p:ext uri="{BB962C8B-B14F-4D97-AF65-F5344CB8AC3E}">
        <p14:creationId xmlns:p14="http://schemas.microsoft.com/office/powerpoint/2010/main" val="149758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87624" y="153623"/>
            <a:ext cx="5149032" cy="533400"/>
          </a:xfrm>
        </p:spPr>
        <p:txBody>
          <a:bodyPr/>
          <a:lstStyle/>
          <a:p>
            <a:r>
              <a:rPr lang="de-DE" dirty="0"/>
              <a:t>Wissenswertes – Zugänge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0777269-D62F-4BE8-AED9-C356E322B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>
                <a:hlinkClick r:id="rId2"/>
              </a:rPr>
              <a:t>VPN</a:t>
            </a:r>
            <a:endParaRPr lang="de-DE" sz="1800" dirty="0"/>
          </a:p>
          <a:p>
            <a:r>
              <a:rPr lang="de-DE" sz="1800" dirty="0">
                <a:hlinkClick r:id="rId3"/>
              </a:rPr>
              <a:t>Samba Laufwerk</a:t>
            </a:r>
            <a:endParaRPr lang="de-DE" sz="1800" dirty="0"/>
          </a:p>
          <a:p>
            <a:r>
              <a:rPr lang="de-DE" sz="1800" dirty="0"/>
              <a:t>Remote Desktop Connection(VPN notwendig!)</a:t>
            </a:r>
          </a:p>
          <a:p>
            <a:pPr marL="457200" lvl="1" indent="0">
              <a:buNone/>
            </a:pPr>
            <a:r>
              <a:rPr lang="de-DE" sz="1600" dirty="0"/>
              <a:t>Webadresse:		141.56.2.56</a:t>
            </a:r>
          </a:p>
          <a:p>
            <a:r>
              <a:rPr lang="de-DE" sz="1800" dirty="0"/>
              <a:t>SSH/SFTP</a:t>
            </a:r>
          </a:p>
          <a:p>
            <a:pPr marL="457200" lvl="1" indent="0">
              <a:buNone/>
            </a:pPr>
            <a:r>
              <a:rPr lang="de-DE" sz="1600" dirty="0"/>
              <a:t>ilux150-Server</a:t>
            </a:r>
          </a:p>
          <a:p>
            <a:pPr marL="457200" lvl="1" indent="0">
              <a:buNone/>
            </a:pPr>
            <a:r>
              <a:rPr lang="de-DE" sz="1600" dirty="0"/>
              <a:t>	Webadresse:	ilux150.informatik.htw-dresden.de</a:t>
            </a:r>
          </a:p>
          <a:p>
            <a:pPr marL="457200" lvl="1" indent="0">
              <a:buNone/>
            </a:pPr>
            <a:r>
              <a:rPr lang="de-DE" sz="1600" dirty="0"/>
              <a:t>	Benutzername:	s-Nummer (</a:t>
            </a:r>
            <a:r>
              <a:rPr lang="de-DE" sz="1600" dirty="0" err="1"/>
              <a:t>sxxxxx</a:t>
            </a:r>
            <a:r>
              <a:rPr lang="de-DE" sz="1600" dirty="0"/>
              <a:t>)</a:t>
            </a:r>
          </a:p>
          <a:p>
            <a:pPr marL="457200" lvl="1" indent="0">
              <a:buNone/>
            </a:pPr>
            <a:r>
              <a:rPr lang="de-DE" sz="1600" dirty="0"/>
              <a:t>	Passwort:		euer Passwort zur s-Nummer</a:t>
            </a:r>
          </a:p>
          <a:p>
            <a:pPr marL="457200" lvl="1" indent="0">
              <a:buNone/>
            </a:pPr>
            <a:endParaRPr lang="de-DE" sz="1600" dirty="0"/>
          </a:p>
          <a:p>
            <a:pPr marL="457200" lvl="1" indent="0">
              <a:buNone/>
            </a:pPr>
            <a:r>
              <a:rPr lang="de-DE" sz="1600" dirty="0"/>
              <a:t>Rob RZ (VPN notwendig!)</a:t>
            </a:r>
          </a:p>
          <a:p>
            <a:pPr marL="457200" lvl="1" indent="0">
              <a:buNone/>
            </a:pPr>
            <a:r>
              <a:rPr lang="de-DE" sz="1600" dirty="0"/>
              <a:t>	Webadresse:	rob.rz.htw-dresden.de</a:t>
            </a:r>
          </a:p>
          <a:p>
            <a:pPr marL="457200" lvl="1" indent="0">
              <a:buNone/>
            </a:pPr>
            <a:r>
              <a:rPr lang="de-DE" sz="1600" dirty="0"/>
              <a:t>	Benutzername:	s-Nummer (</a:t>
            </a:r>
            <a:r>
              <a:rPr lang="de-DE" sz="1600" dirty="0" err="1"/>
              <a:t>sxxxxx</a:t>
            </a:r>
            <a:r>
              <a:rPr lang="de-DE" sz="1600" dirty="0"/>
              <a:t>)</a:t>
            </a:r>
          </a:p>
          <a:p>
            <a:pPr marL="457200" lvl="1" indent="0">
              <a:buNone/>
            </a:pPr>
            <a:r>
              <a:rPr lang="de-DE" sz="1600" dirty="0"/>
              <a:t>	Passwort:		euer Passwort zur s-Nummer</a:t>
            </a:r>
          </a:p>
        </p:txBody>
      </p:sp>
    </p:spTree>
    <p:extLst>
      <p:ext uri="{BB962C8B-B14F-4D97-AF65-F5344CB8AC3E}">
        <p14:creationId xmlns:p14="http://schemas.microsoft.com/office/powerpoint/2010/main" val="99486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owerpoint_Vorlage">
  <a:themeElements>
    <a:clrScheme name="Benutzerdefiniert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99B1C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Powerpoint_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_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Vorla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Vorla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Vorla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Vorla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Vorla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Vorla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K:\n4100\Werbung\PPT\Powerpoint_Vorlage.pot</Template>
  <TotalTime>0</TotalTime>
  <Words>503</Words>
  <Application>Microsoft Office PowerPoint</Application>
  <PresentationFormat>Bildschirmpräsentation (4:3)</PresentationFormat>
  <Paragraphs>222</Paragraphs>
  <Slides>24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8" baseType="lpstr">
      <vt:lpstr>Arial</vt:lpstr>
      <vt:lpstr>Bahnschrift Light</vt:lpstr>
      <vt:lpstr>ヒラギノ角ゴ Pro W3</vt:lpstr>
      <vt:lpstr>Powerpoint_Vorlage</vt:lpstr>
      <vt:lpstr>PowerPoint-Präsentation</vt:lpstr>
      <vt:lpstr>Vorstellung – Wer sind wir?</vt:lpstr>
      <vt:lpstr>Vorstellung – Was machen wir?</vt:lpstr>
      <vt:lpstr>Mentoren des Fachschaftsrats</vt:lpstr>
      <vt:lpstr>Wissenswertes – Studentenausweis</vt:lpstr>
      <vt:lpstr>Wissenswertes – Nummern</vt:lpstr>
      <vt:lpstr>Wissenswertes – Stundenplan</vt:lpstr>
      <vt:lpstr>Wissenswertes – E-Mail</vt:lpstr>
      <vt:lpstr>Wissenswertes – Zugänge</vt:lpstr>
      <vt:lpstr>Wissenswertes – Nützliche Tools</vt:lpstr>
      <vt:lpstr>Wissenswertes – Links</vt:lpstr>
      <vt:lpstr>Wissenswertes – HTW Dresden App</vt:lpstr>
      <vt:lpstr>Tipps zum Studium</vt:lpstr>
      <vt:lpstr>PowerPoint-Präsentation</vt:lpstr>
      <vt:lpstr>Einrichtung WLAN für Android</vt:lpstr>
      <vt:lpstr>Einrichtung WLAN für iOS</vt:lpstr>
      <vt:lpstr>Einrichtung WLAN für Windows</vt:lpstr>
      <vt:lpstr>Mitwirken - Passiv</vt:lpstr>
      <vt:lpstr>Mitwirken - Aktiv</vt:lpstr>
      <vt:lpstr>Mitwirken - Studentenschaft</vt:lpstr>
      <vt:lpstr>Mitwirken - Hochschule</vt:lpstr>
      <vt:lpstr>Unser Kontakt</vt:lpstr>
      <vt:lpstr>Social Media for everyone</vt:lpstr>
      <vt:lpstr>ESE 2018 Ablaufplan</vt:lpstr>
    </vt:vector>
  </TitlesOfParts>
  <Company>HTW Dresden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Vorstellung Fachschaftsrat Informatik/Mathematik</dc:title>
  <dc:subject>testthema</dc:subject>
  <dc:creator>Fachschaftsrat Informatik/Mathematik</dc:creator>
  <cp:lastModifiedBy>Paul Patolla</cp:lastModifiedBy>
  <cp:revision>147</cp:revision>
  <cp:lastPrinted>2011-09-28T10:49:02Z</cp:lastPrinted>
  <dcterms:created xsi:type="dcterms:W3CDTF">2011-12-19T14:51:39Z</dcterms:created>
  <dcterms:modified xsi:type="dcterms:W3CDTF">2018-10-01T16:45:46Z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earbeiter">
    <vt:lpwstr>H. Mustermann</vt:lpwstr>
  </property>
</Properties>
</file>