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73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0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87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6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01F72-ED9A-9549-A507-E9331D19B017}" type="datetimeFigureOut">
              <a:rPr lang="de-DE" smtClean="0"/>
              <a:t>04.10.2016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3E656-2FFA-8546-9C95-DD4E47816B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3902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F8BBE-9B30-EE40-AA7B-DCDEFD8193BB}" type="datetimeFigureOut">
              <a:rPr lang="de-DE" smtClean="0"/>
              <a:t>04.10.2016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D6FD9-9FEA-7948-960D-ACA9F709FB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1623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D6FD9-9FEA-7948-960D-ACA9F709FB5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0033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1DB8-F1FF-784D-8773-575F6B6037C9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Bild 5" descr="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817" y="5350163"/>
            <a:ext cx="3676073" cy="10293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76BA-5937-C144-8528-13EE0B3210C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7" name="Bild 5" descr="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388302"/>
            <a:ext cx="1677494" cy="4696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329A-3A1A-1646-9B34-B85DD9DB1C5B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7" name="Bild 5" descr="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388302"/>
            <a:ext cx="1677494" cy="4696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7" name="Bild 5" descr="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388302"/>
            <a:ext cx="1677494" cy="4696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A104A-DD2D-9F46-AB74-D1F077E52F7E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 5" descr="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388302"/>
            <a:ext cx="1677494" cy="4696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F27B-4AE9-E44C-A13E-6A0DF68B057E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8" name="Bild 5" descr="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388302"/>
            <a:ext cx="1677494" cy="4696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171D-2745-304F-8793-A18826C458FC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Bild 5" descr="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388302"/>
            <a:ext cx="1677494" cy="4696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2FCD-065E-A541-A45A-B8774BB239F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6" name="Bild 5" descr="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388302"/>
            <a:ext cx="1677494" cy="4696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24B01-0E94-9746-A2DC-FBAE35D39852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5" name="Bild 5" descr="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388302"/>
            <a:ext cx="1677494" cy="4696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72CE-AA8E-0A44-8915-18324743957D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 5" descr="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388302"/>
            <a:ext cx="1677494" cy="4696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02E1-8052-524E-8D38-F8990AEF27D9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8" name="Bild 5" descr="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388302"/>
            <a:ext cx="1677494" cy="46969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3CD1906-F0D1-5140-B341-81704233A960}" type="datetime2">
              <a:rPr lang="de-DE" smtClean="0"/>
              <a:t>Dienstag, 4. Oktober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primo.bib.htw-dresden.de" TargetMode="External"/><Relationship Id="rId3" Type="http://schemas.openxmlformats.org/officeDocument/2006/relationships/hyperlink" Target="mail.informatik.htw-dresden.de" TargetMode="External"/><Relationship Id="rId7" Type="http://schemas.openxmlformats.org/officeDocument/2006/relationships/hyperlink" Target="bildungsportal.sachsen.de/opal" TargetMode="External"/><Relationship Id="rId2" Type="http://schemas.openxmlformats.org/officeDocument/2006/relationships/hyperlink" Target="webmail.htw-dresden.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www2.htw-dresden.de/~rawa/cgi-bin/auf/raiplan.php" TargetMode="External"/><Relationship Id="rId5" Type="http://schemas.openxmlformats.org/officeDocument/2006/relationships/hyperlink" Target="wwwqis.htw-dresden.de" TargetMode="External"/><Relationship Id="rId4" Type="http://schemas.openxmlformats.org/officeDocument/2006/relationships/hyperlink" Target="icloud.informatik.htw-dresden.de" TargetMode="External"/><Relationship Id="rId9" Type="http://schemas.openxmlformats.org/officeDocument/2006/relationships/hyperlink" Target="https://www.htw-dresden.de/de/rz/zentrale-dienste-und-server.htm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bem.nrw/de/unterwegs-im-oeffentlichen-wlan-aber-gut-geschuetz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hrew.net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webmail.htw-dresden.de" TargetMode="External"/><Relationship Id="rId2" Type="http://schemas.openxmlformats.org/officeDocument/2006/relationships/hyperlink" Target="mailto:sXXXXX@htw-dresden.d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XXXXX@informatik.htw-dresden.de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tw-dresden.de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wwwqis.htw-dresden.d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stura.htw-dresden.de" TargetMode="External"/><Relationship Id="rId2" Type="http://schemas.openxmlformats.org/officeDocument/2006/relationships/hyperlink" Target="wiki.stura.htw-dresden.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lists.stura.htw-dresden.de" TargetMode="External"/><Relationship Id="rId5" Type="http://schemas.openxmlformats.org/officeDocument/2006/relationships/hyperlink" Target="http://www.stura.htw-dresden.de/stura/ref/qm/erstis/ese/2016/vertretungen/senat" TargetMode="External"/><Relationship Id="rId4" Type="http://schemas.openxmlformats.org/officeDocument/2006/relationships/hyperlink" Target="http://www.stura.htw-dresden.de/stura/ref/qm/erstis/ese/2016/weitere/fs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tw-dresden.de/fakultaet-informatikmathematik/fakultaet/bereiche-und-institute/laborbereich.html" TargetMode="External"/><Relationship Id="rId2" Type="http://schemas.openxmlformats.org/officeDocument/2006/relationships/hyperlink" Target="https://www.htw-dresden.de/rz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stura.htw-dresden.d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wm.htw-dresden.de/pwm_linp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wm.htw-dresden.de/pwm_winp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5000" cap="none" dirty="0" smtClean="0">
                <a:solidFill>
                  <a:srgbClr val="EC8728"/>
                </a:solidFill>
              </a:rPr>
              <a:t>Datenzugänge</a:t>
            </a:r>
            <a:endParaRPr lang="de-DE" sz="5000" cap="none" dirty="0">
              <a:solidFill>
                <a:srgbClr val="EC8728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Studentinnen- </a:t>
            </a:r>
            <a:r>
              <a:rPr lang="de-DE" dirty="0" smtClean="0"/>
              <a:t>und Studentenrat </a:t>
            </a:r>
            <a:endParaRPr lang="de-DE" dirty="0"/>
          </a:p>
          <a:p>
            <a:r>
              <a:rPr lang="de-DE" dirty="0" smtClean="0"/>
              <a:t>HTW Dresden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405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Sicheres Passwort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5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Passwörter sollten haben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91080"/>
          </a:xfrm>
        </p:spPr>
        <p:txBody>
          <a:bodyPr/>
          <a:lstStyle/>
          <a:p>
            <a:r>
              <a:rPr lang="de-DE" dirty="0" smtClean="0"/>
              <a:t>mindestens 8 Zeichen</a:t>
            </a:r>
          </a:p>
          <a:p>
            <a:r>
              <a:rPr lang="de-DE" dirty="0" smtClean="0"/>
              <a:t>Eine Kombination aus Großbuchstaben, Kleinbuchstaben, Ziffern, Sonderzeichen</a:t>
            </a:r>
          </a:p>
          <a:p>
            <a:r>
              <a:rPr lang="de-DE" dirty="0" smtClean="0"/>
              <a:t>mindestens 1 Zeichen aus 3 Kategorien besitzen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1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Dienste der Hochschule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3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Dienste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60025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WLAN</a:t>
            </a:r>
          </a:p>
          <a:p>
            <a:r>
              <a:rPr lang="de-DE" dirty="0" smtClean="0"/>
              <a:t>VPN</a:t>
            </a:r>
          </a:p>
          <a:p>
            <a:r>
              <a:rPr lang="de-DE" dirty="0" smtClean="0">
                <a:hlinkClick r:id="rId2" action="ppaction://hlinkfile"/>
              </a:rPr>
              <a:t>E-Mail</a:t>
            </a:r>
            <a:r>
              <a:rPr lang="de-DE" dirty="0" smtClean="0"/>
              <a:t> (</a:t>
            </a:r>
            <a:r>
              <a:rPr lang="de-DE" dirty="0" smtClean="0">
                <a:hlinkClick r:id="rId3" action="ppaction://hlinkfile"/>
              </a:rPr>
              <a:t>Fakultät Informatik/Mathematik</a:t>
            </a:r>
            <a:r>
              <a:rPr lang="de-DE" dirty="0" smtClean="0"/>
              <a:t>)</a:t>
            </a:r>
          </a:p>
          <a:p>
            <a:r>
              <a:rPr lang="de-DE" dirty="0" smtClean="0"/>
              <a:t>SSH</a:t>
            </a:r>
          </a:p>
          <a:p>
            <a:r>
              <a:rPr lang="de-DE" dirty="0" smtClean="0"/>
              <a:t>Samba (Netzlaufwerk)/</a:t>
            </a:r>
            <a:r>
              <a:rPr lang="de-DE" dirty="0" err="1" smtClean="0">
                <a:hlinkClick r:id="rId4" action="ppaction://hlinkfile"/>
              </a:rPr>
              <a:t>ownCloud</a:t>
            </a:r>
            <a:endParaRPr lang="de-DE" dirty="0" smtClean="0"/>
          </a:p>
          <a:p>
            <a:r>
              <a:rPr lang="de-DE" dirty="0" smtClean="0"/>
              <a:t>Webspace</a:t>
            </a:r>
          </a:p>
          <a:p>
            <a:r>
              <a:rPr lang="de-DE" dirty="0" smtClean="0">
                <a:hlinkClick r:id="rId5" action="ppaction://hlinkfile"/>
              </a:rPr>
              <a:t>QIS</a:t>
            </a:r>
            <a:r>
              <a:rPr lang="de-DE" dirty="0" smtClean="0"/>
              <a:t> (Notenspiegel, Imma-Bescheinigung, Pers. Daten)</a:t>
            </a:r>
          </a:p>
          <a:p>
            <a:r>
              <a:rPr lang="de-DE" dirty="0" smtClean="0">
                <a:hlinkClick r:id="rId6" action="ppaction://hlinkfile"/>
              </a:rPr>
              <a:t>Stundenplan</a:t>
            </a:r>
            <a:endParaRPr lang="de-DE" dirty="0" smtClean="0"/>
          </a:p>
          <a:p>
            <a:r>
              <a:rPr lang="de-DE" dirty="0" smtClean="0">
                <a:hlinkClick r:id="rId7" action="ppaction://hlinkfile"/>
              </a:rPr>
              <a:t>OPAL</a:t>
            </a:r>
            <a:endParaRPr lang="de-DE" dirty="0" smtClean="0"/>
          </a:p>
          <a:p>
            <a:r>
              <a:rPr lang="de-DE" dirty="0" err="1" smtClean="0">
                <a:hlinkClick r:id="rId8" action="ppaction://hlinkfile"/>
              </a:rPr>
              <a:t>WebOPAC</a:t>
            </a:r>
            <a:r>
              <a:rPr lang="de-DE" dirty="0" smtClean="0">
                <a:hlinkClick r:id="rId8" action="ppaction://hlinkfile"/>
              </a:rPr>
              <a:t> (Online-Bibliothek)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57200" y="6317672"/>
            <a:ext cx="4003964" cy="540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smtClean="0">
                <a:hlinkClick r:id="rId9"/>
              </a:rPr>
              <a:t>Liste zentraler Datendienste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34219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WLAN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76600"/>
          </a:xfrm>
        </p:spPr>
        <p:txBody>
          <a:bodyPr/>
          <a:lstStyle/>
          <a:p>
            <a:r>
              <a:rPr lang="de-DE" dirty="0" err="1" smtClean="0"/>
              <a:t>Eduroam</a:t>
            </a:r>
            <a:endParaRPr lang="de-DE" dirty="0" smtClean="0"/>
          </a:p>
          <a:p>
            <a:pPr lvl="1"/>
            <a:r>
              <a:rPr lang="de-DE" dirty="0" smtClean="0"/>
              <a:t>Europaweit an den meisten Hochschulen/Universitäten</a:t>
            </a:r>
          </a:p>
          <a:p>
            <a:pPr lvl="1"/>
            <a:r>
              <a:rPr lang="de-DE" dirty="0" smtClean="0"/>
              <a:t>Einmal drin, immer drin</a:t>
            </a:r>
          </a:p>
          <a:p>
            <a:r>
              <a:rPr lang="de-DE" dirty="0" smtClean="0"/>
              <a:t>VPN/WEB</a:t>
            </a:r>
          </a:p>
          <a:p>
            <a:pPr lvl="1"/>
            <a:r>
              <a:rPr lang="de-DE" dirty="0" smtClean="0"/>
              <a:t>Stündliche Anmeldung im Browser</a:t>
            </a:r>
          </a:p>
          <a:p>
            <a:pPr lvl="1"/>
            <a:r>
              <a:rPr lang="de-DE" dirty="0" smtClean="0"/>
              <a:t>Anmeldung mit S-Nummer und Passwort</a:t>
            </a:r>
          </a:p>
          <a:p>
            <a:r>
              <a:rPr lang="de-DE" dirty="0" smtClean="0">
                <a:hlinkClick r:id="rId2"/>
              </a:rPr>
              <a:t>Ratgeber: Unterwegs im öffentlichen WLAN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3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VPN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60600"/>
          </a:xfrm>
        </p:spPr>
        <p:txBody>
          <a:bodyPr/>
          <a:lstStyle/>
          <a:p>
            <a:r>
              <a:rPr lang="de-DE" dirty="0" smtClean="0"/>
              <a:t>Dienste der HTW von „außen“ nutzen</a:t>
            </a:r>
          </a:p>
          <a:p>
            <a:r>
              <a:rPr lang="de-DE" dirty="0" smtClean="0"/>
              <a:t>Mails versenden, Samba-Anbindung</a:t>
            </a:r>
          </a:p>
          <a:p>
            <a:r>
              <a:rPr lang="de-DE" dirty="0" smtClean="0"/>
              <a:t>Windows: </a:t>
            </a:r>
            <a:r>
              <a:rPr lang="de-DE" dirty="0" err="1" smtClean="0">
                <a:hlinkClick r:id="rId2"/>
              </a:rPr>
              <a:t>ShrewSoft</a:t>
            </a:r>
            <a:r>
              <a:rPr lang="de-DE" dirty="0" smtClean="0">
                <a:hlinkClick r:id="rId2"/>
              </a:rPr>
              <a:t> VPN Manager</a:t>
            </a:r>
            <a:endParaRPr lang="de-DE" dirty="0" smtClean="0"/>
          </a:p>
          <a:p>
            <a:r>
              <a:rPr lang="de-DE" dirty="0" smtClean="0"/>
              <a:t>Linux/Unix: </a:t>
            </a:r>
            <a:r>
              <a:rPr lang="de-DE" dirty="0" err="1" smtClean="0"/>
              <a:t>vpnc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9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Mail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99705"/>
          </a:xfrm>
        </p:spPr>
        <p:txBody>
          <a:bodyPr>
            <a:normAutofit/>
          </a:bodyPr>
          <a:lstStyle/>
          <a:p>
            <a:r>
              <a:rPr lang="de-DE" dirty="0" smtClean="0"/>
              <a:t>Hochschulmail: </a:t>
            </a:r>
            <a:r>
              <a:rPr lang="de-DE" dirty="0" smtClean="0">
                <a:hlinkClick r:id="rId2"/>
              </a:rPr>
              <a:t>sXXXXX@htw-dresden.de</a:t>
            </a:r>
            <a:endParaRPr lang="de-DE" dirty="0" smtClean="0"/>
          </a:p>
          <a:p>
            <a:pPr lvl="1"/>
            <a:r>
              <a:rPr lang="de-DE" dirty="0" smtClean="0"/>
              <a:t>Webadresse: </a:t>
            </a:r>
            <a:r>
              <a:rPr lang="de-DE" dirty="0" smtClean="0">
                <a:hlinkClick r:id="rId3" action="ppaction://hlinkfile"/>
              </a:rPr>
              <a:t>webmail.htw-dresden.de</a:t>
            </a:r>
            <a:endParaRPr lang="de-DE" dirty="0" smtClean="0"/>
          </a:p>
          <a:p>
            <a:r>
              <a:rPr lang="de-DE" dirty="0" smtClean="0"/>
              <a:t>Fakultät Informatik: </a:t>
            </a:r>
            <a:r>
              <a:rPr lang="de-DE" dirty="0" smtClean="0">
                <a:hlinkClick r:id="rId4"/>
              </a:rPr>
              <a:t>sXXXXX@informatik.htw-dresden.de</a:t>
            </a:r>
            <a:endParaRPr lang="de-DE" dirty="0" smtClean="0"/>
          </a:p>
          <a:p>
            <a:pPr lvl="1"/>
            <a:r>
              <a:rPr lang="de-DE" dirty="0"/>
              <a:t>Webadresse: </a:t>
            </a:r>
            <a:r>
              <a:rPr lang="de-DE" dirty="0" smtClean="0">
                <a:hlinkClick r:id="rId3" action="ppaction://hlinkfile"/>
              </a:rPr>
              <a:t>mail.informatik.htw-dresden.de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57200" y="4130042"/>
            <a:ext cx="8229600" cy="148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Weiterleitung an HTW-fremde E-Maildienste möglich</a:t>
            </a:r>
          </a:p>
          <a:p>
            <a:r>
              <a:rPr lang="de-DE" dirty="0" smtClean="0"/>
              <a:t>Empfangen immer möglich</a:t>
            </a:r>
          </a:p>
          <a:p>
            <a:r>
              <a:rPr lang="de-DE" dirty="0" smtClean="0"/>
              <a:t>Senden nur innerhalb HTW-Netz möglich</a:t>
            </a:r>
          </a:p>
        </p:txBody>
      </p:sp>
      <p:cxnSp>
        <p:nvCxnSpPr>
          <p:cNvPr id="8" name="Gerader Verbinder 7"/>
          <p:cNvCxnSpPr/>
          <p:nvPr/>
        </p:nvCxnSpPr>
        <p:spPr>
          <a:xfrm>
            <a:off x="547255" y="3632661"/>
            <a:ext cx="7606145" cy="130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09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Samba (Netzlaufwerk)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6782"/>
          </a:xfrm>
        </p:spPr>
        <p:txBody>
          <a:bodyPr>
            <a:normAutofit/>
          </a:bodyPr>
          <a:lstStyle/>
          <a:p>
            <a:r>
              <a:rPr lang="de-DE" dirty="0" smtClean="0"/>
              <a:t>Windows-Login</a:t>
            </a:r>
          </a:p>
          <a:p>
            <a:r>
              <a:rPr lang="de-DE" dirty="0" smtClean="0"/>
              <a:t>Benötigt für Abgabe von Arbeitsergebnissen (PVL/APL), Vorlesungsmaterial</a:t>
            </a:r>
          </a:p>
          <a:p>
            <a:r>
              <a:rPr lang="de-DE" dirty="0" smtClean="0"/>
              <a:t>Automatischer Zugang von jedem HTW-Rechner</a:t>
            </a:r>
          </a:p>
          <a:p>
            <a:r>
              <a:rPr lang="de-DE" dirty="0" smtClean="0"/>
              <a:t>Per VPN </a:t>
            </a:r>
            <a:r>
              <a:rPr lang="de-DE" dirty="0" err="1" smtClean="0"/>
              <a:t>einbindbar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1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SSH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3089148"/>
            <a:ext cx="8229600" cy="1009996"/>
          </a:xfrm>
        </p:spPr>
        <p:txBody>
          <a:bodyPr>
            <a:normAutofit/>
          </a:bodyPr>
          <a:lstStyle/>
          <a:p>
            <a:r>
              <a:rPr lang="de-DE" dirty="0" smtClean="0"/>
              <a:t>Server 1: rob.rz.htw-dresden.de</a:t>
            </a:r>
          </a:p>
          <a:p>
            <a:r>
              <a:rPr lang="de-DE" dirty="0" smtClean="0"/>
              <a:t>Server 2: ilux150.informatik.htw-dresden.de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609600" y="1752600"/>
            <a:ext cx="8229600" cy="10099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Anmeldung mit Unix-Login</a:t>
            </a:r>
          </a:p>
          <a:p>
            <a:r>
              <a:rPr lang="de-DE" dirty="0" smtClean="0"/>
              <a:t>Per VPN erreichbar</a:t>
            </a:r>
            <a:endParaRPr lang="de-DE" dirty="0" smtClean="0"/>
          </a:p>
        </p:txBody>
      </p:sp>
      <p:cxnSp>
        <p:nvCxnSpPr>
          <p:cNvPr id="7" name="Gerader Verbinder 6"/>
          <p:cNvCxnSpPr/>
          <p:nvPr/>
        </p:nvCxnSpPr>
        <p:spPr>
          <a:xfrm>
            <a:off x="609600" y="2871284"/>
            <a:ext cx="7606145" cy="130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02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WebOPAC</a:t>
            </a:r>
            <a:r>
              <a:rPr lang="de-DE" dirty="0" smtClean="0"/>
              <a:t> (Online-Bibliothek)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3173382"/>
            <a:ext cx="8229600" cy="1891146"/>
          </a:xfrm>
        </p:spPr>
        <p:txBody>
          <a:bodyPr>
            <a:normAutofit/>
          </a:bodyPr>
          <a:lstStyle/>
          <a:p>
            <a:r>
              <a:rPr lang="de-DE" dirty="0" smtClean="0"/>
              <a:t>Übersicht ausgeliehener Medien</a:t>
            </a:r>
          </a:p>
          <a:p>
            <a:r>
              <a:rPr lang="de-DE" dirty="0" smtClean="0"/>
              <a:t>Persönliche Daten</a:t>
            </a:r>
          </a:p>
          <a:p>
            <a:r>
              <a:rPr lang="de-DE" dirty="0" smtClean="0"/>
              <a:t>Fristen/-verlängerung geliehener Medien</a:t>
            </a:r>
          </a:p>
          <a:p>
            <a:r>
              <a:rPr lang="de-DE" dirty="0" smtClean="0"/>
              <a:t>Datenbank für Publikationen und Fachzeitschriften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57200" y="1725167"/>
            <a:ext cx="8229600" cy="1109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Anmeldung mit Unix-Login</a:t>
            </a:r>
          </a:p>
          <a:p>
            <a:r>
              <a:rPr lang="de-DE" dirty="0" smtClean="0"/>
              <a:t>Per VPN erreichbar</a:t>
            </a:r>
            <a:endParaRPr lang="de-DE" dirty="0" smtClean="0"/>
          </a:p>
        </p:txBody>
      </p:sp>
      <p:cxnSp>
        <p:nvCxnSpPr>
          <p:cNvPr id="7" name="Gerader Verbinder 6"/>
          <p:cNvCxnSpPr/>
          <p:nvPr/>
        </p:nvCxnSpPr>
        <p:spPr>
          <a:xfrm>
            <a:off x="457200" y="2871284"/>
            <a:ext cx="7606145" cy="130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95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Unix Welt</a:t>
            </a:r>
          </a:p>
          <a:p>
            <a:r>
              <a:rPr lang="de-DE" dirty="0" smtClean="0"/>
              <a:t>Windows Welt</a:t>
            </a:r>
          </a:p>
          <a:p>
            <a:r>
              <a:rPr lang="de-DE" dirty="0" smtClean="0"/>
              <a:t>Sicheres Passwort</a:t>
            </a:r>
          </a:p>
          <a:p>
            <a:r>
              <a:rPr lang="de-DE" dirty="0" smtClean="0"/>
              <a:t>Dienste der Hochschule</a:t>
            </a:r>
          </a:p>
          <a:p>
            <a:r>
              <a:rPr lang="de-DE" dirty="0" smtClean="0"/>
              <a:t>Informationen zum Studium</a:t>
            </a:r>
          </a:p>
          <a:p>
            <a:r>
              <a:rPr lang="de-DE" dirty="0" smtClean="0"/>
              <a:t>Dienste des StuRa</a:t>
            </a:r>
          </a:p>
          <a:p>
            <a:r>
              <a:rPr lang="de-DE" dirty="0" smtClean="0"/>
              <a:t>Informationsquellen und</a:t>
            </a:r>
            <a:r>
              <a:rPr lang="de-DE" dirty="0" smtClean="0"/>
              <a:t> Ansprechpartner</a:t>
            </a:r>
            <a:endParaRPr lang="de-DE" dirty="0" smtClean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2F7D0-870C-C649-A06A-DC6969E05243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8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Informationen zum Studium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7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Webseite der HTW Dresden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2481349"/>
          </a:xfrm>
        </p:spPr>
        <p:txBody>
          <a:bodyPr>
            <a:normAutofit/>
          </a:bodyPr>
          <a:lstStyle/>
          <a:p>
            <a:r>
              <a:rPr lang="de-DE" dirty="0" smtClean="0">
                <a:hlinkClick r:id="rId2"/>
              </a:rPr>
              <a:t>www.htw-dresden.de</a:t>
            </a:r>
            <a:endParaRPr lang="de-DE" dirty="0" smtClean="0"/>
          </a:p>
          <a:p>
            <a:r>
              <a:rPr lang="de-DE" dirty="0" smtClean="0"/>
              <a:t>Informationen zu:</a:t>
            </a:r>
          </a:p>
          <a:p>
            <a:pPr lvl="1"/>
            <a:r>
              <a:rPr lang="de-DE" dirty="0" smtClean="0"/>
              <a:t>Fakultäten (Personal, Professoren, Studienbeschreibungen, …)</a:t>
            </a:r>
          </a:p>
          <a:p>
            <a:pPr lvl="1"/>
            <a:r>
              <a:rPr lang="de-DE" dirty="0" smtClean="0"/>
              <a:t>der Hochschule (Rechenzentrum, Hochschulsport, …)</a:t>
            </a:r>
          </a:p>
          <a:p>
            <a:pPr lvl="1"/>
            <a:r>
              <a:rPr lang="de-DE" dirty="0" smtClean="0"/>
              <a:t>Stundenplänen, Jahresablaufplan</a:t>
            </a:r>
          </a:p>
          <a:p>
            <a:pPr lvl="1"/>
            <a:r>
              <a:rPr lang="de-DE" dirty="0" smtClean="0"/>
              <a:t>Interner Bereich der HTW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6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Öffnungszeiten der HTW Dresden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15160"/>
          </a:xfrm>
        </p:spPr>
        <p:txBody>
          <a:bodyPr>
            <a:normAutofit/>
          </a:bodyPr>
          <a:lstStyle/>
          <a:p>
            <a:r>
              <a:rPr lang="de-DE" dirty="0" smtClean="0"/>
              <a:t>Montag bis Freitag</a:t>
            </a:r>
          </a:p>
          <a:p>
            <a:pPr lvl="1"/>
            <a:r>
              <a:rPr lang="de-DE" dirty="0" smtClean="0"/>
              <a:t>06:30 Uhr - 22:00 Uhr</a:t>
            </a:r>
          </a:p>
          <a:p>
            <a:r>
              <a:rPr lang="de-DE" dirty="0" smtClean="0"/>
              <a:t>Ab 17:00 Uhr nur Zugang mit Studentenausweis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4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Büro des StuRa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08018"/>
          </a:xfrm>
        </p:spPr>
        <p:txBody>
          <a:bodyPr>
            <a:normAutofit/>
          </a:bodyPr>
          <a:lstStyle/>
          <a:p>
            <a:r>
              <a:rPr lang="de-DE" dirty="0" smtClean="0"/>
              <a:t>Z134 (Zentralgebäude, Z-Gebäude)</a:t>
            </a:r>
          </a:p>
          <a:p>
            <a:r>
              <a:rPr lang="de-DE" dirty="0" smtClean="0"/>
              <a:t>A104 (A-Gebäude)</a:t>
            </a:r>
          </a:p>
          <a:p>
            <a:pPr lvl="1"/>
            <a:r>
              <a:rPr lang="de-DE" dirty="0" smtClean="0"/>
              <a:t>Tel: 0351/4623249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6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Öffnungszeiten des StuRa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198"/>
            <a:ext cx="8229600" cy="2456413"/>
          </a:xfrm>
        </p:spPr>
        <p:txBody>
          <a:bodyPr>
            <a:normAutofit/>
          </a:bodyPr>
          <a:lstStyle/>
          <a:p>
            <a:r>
              <a:rPr lang="de-DE" dirty="0" smtClean="0"/>
              <a:t>Montag, Donnerstag</a:t>
            </a:r>
          </a:p>
          <a:p>
            <a:pPr lvl="1"/>
            <a:r>
              <a:rPr lang="de-DE" dirty="0" smtClean="0"/>
              <a:t>09:00 Uhr – 11:30 Uhr</a:t>
            </a:r>
          </a:p>
          <a:p>
            <a:pPr lvl="1"/>
            <a:r>
              <a:rPr lang="de-DE" dirty="0" smtClean="0"/>
              <a:t>12:30 Uhr – 15:00 Uhr</a:t>
            </a:r>
          </a:p>
          <a:p>
            <a:r>
              <a:rPr lang="de-DE" dirty="0" smtClean="0"/>
              <a:t>Dienstag</a:t>
            </a:r>
          </a:p>
          <a:p>
            <a:pPr lvl="1"/>
            <a:r>
              <a:rPr lang="de-DE" dirty="0" smtClean="0"/>
              <a:t>09:00 Uhr – 11:30 Uhr</a:t>
            </a:r>
          </a:p>
          <a:p>
            <a:pPr lvl="1"/>
            <a:r>
              <a:rPr lang="de-DE" dirty="0" smtClean="0"/>
              <a:t>12:30 Uhr – 16:30 Uhr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57200" y="4987636"/>
            <a:ext cx="8229600" cy="947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smtClean="0"/>
              <a:t>Hier ist fast immer jemand da, ansonsten einfach durchklingeln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23921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Bibliothek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1783082"/>
          </a:xfrm>
        </p:spPr>
        <p:txBody>
          <a:bodyPr>
            <a:normAutofit/>
          </a:bodyPr>
          <a:lstStyle/>
          <a:p>
            <a:r>
              <a:rPr lang="de-DE" dirty="0" smtClean="0"/>
              <a:t>Zentralbibliothek</a:t>
            </a:r>
          </a:p>
          <a:p>
            <a:pPr lvl="1"/>
            <a:r>
              <a:rPr lang="de-DE" dirty="0" smtClean="0"/>
              <a:t>Gegenüber S-Gebäude</a:t>
            </a:r>
          </a:p>
          <a:p>
            <a:pPr lvl="1"/>
            <a:r>
              <a:rPr lang="de-DE" dirty="0" smtClean="0"/>
              <a:t>Montag bis Freitag von 09:30 Uhr bis 22:00 Uhr geöffnet</a:t>
            </a:r>
          </a:p>
          <a:p>
            <a:r>
              <a:rPr lang="de-DE" dirty="0" smtClean="0"/>
              <a:t>Zweigbibliothek in </a:t>
            </a:r>
            <a:r>
              <a:rPr lang="de-DE" dirty="0" err="1" smtClean="0"/>
              <a:t>Pillnitz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3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Stundenpläne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1999212"/>
          </a:xfrm>
        </p:spPr>
        <p:txBody>
          <a:bodyPr>
            <a:normAutofit/>
          </a:bodyPr>
          <a:lstStyle/>
          <a:p>
            <a:r>
              <a:rPr lang="de-DE" dirty="0" smtClean="0"/>
              <a:t>Jahrgangsstundenpläne</a:t>
            </a:r>
          </a:p>
          <a:p>
            <a:pPr lvl="1"/>
            <a:r>
              <a:rPr lang="de-DE" dirty="0" smtClean="0"/>
              <a:t>Anzeige mit Jahrgang/Studiengang/Seminargruppe</a:t>
            </a:r>
            <a:endParaRPr lang="de-DE" dirty="0"/>
          </a:p>
          <a:p>
            <a:r>
              <a:rPr lang="de-DE" dirty="0" smtClean="0"/>
              <a:t>Individuelle Stundenpläne</a:t>
            </a:r>
          </a:p>
          <a:p>
            <a:pPr lvl="1"/>
            <a:r>
              <a:rPr lang="de-DE" dirty="0" smtClean="0"/>
              <a:t>Matrikelnummer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57200" y="4979324"/>
            <a:ext cx="8229600" cy="9809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smtClean="0"/>
              <a:t>Fachübergreifende Teilnahme an Kursen ist ebenfalls möglich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5254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Notensystem „QIS“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1034936"/>
          </a:xfrm>
        </p:spPr>
        <p:txBody>
          <a:bodyPr>
            <a:normAutofit/>
          </a:bodyPr>
          <a:lstStyle/>
          <a:p>
            <a:r>
              <a:rPr lang="de-DE" dirty="0" smtClean="0">
                <a:hlinkClick r:id="rId2" action="ppaction://hlinkfile"/>
              </a:rPr>
              <a:t>wwwqis.htw-dresden.de</a:t>
            </a:r>
            <a:endParaRPr lang="de-DE" dirty="0" smtClean="0"/>
          </a:p>
          <a:p>
            <a:r>
              <a:rPr lang="de-DE" dirty="0" smtClean="0"/>
              <a:t>Anmeldung mit s-Nummer und Passwort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57200" y="3223952"/>
            <a:ext cx="8229600" cy="140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Anzeige verdienter </a:t>
            </a:r>
            <a:r>
              <a:rPr lang="de-DE" dirty="0" err="1" smtClean="0"/>
              <a:t>Credits</a:t>
            </a:r>
            <a:endParaRPr lang="de-DE" dirty="0" smtClean="0"/>
          </a:p>
          <a:p>
            <a:r>
              <a:rPr lang="de-DE" dirty="0" smtClean="0"/>
              <a:t>Persönliche Daten</a:t>
            </a:r>
          </a:p>
          <a:p>
            <a:r>
              <a:rPr lang="de-DE" dirty="0" smtClean="0"/>
              <a:t>Benotung je Kurs</a:t>
            </a:r>
            <a:endParaRPr lang="de-DE" dirty="0" smtClean="0"/>
          </a:p>
        </p:txBody>
      </p:sp>
      <p:cxnSp>
        <p:nvCxnSpPr>
          <p:cNvPr id="8" name="Gerader Verbinder 7"/>
          <p:cNvCxnSpPr/>
          <p:nvPr/>
        </p:nvCxnSpPr>
        <p:spPr>
          <a:xfrm>
            <a:off x="609600" y="2871284"/>
            <a:ext cx="7606145" cy="130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557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Dienste des StuRa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34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Dienste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2323408"/>
          </a:xfrm>
        </p:spPr>
        <p:txBody>
          <a:bodyPr>
            <a:normAutofit/>
          </a:bodyPr>
          <a:lstStyle/>
          <a:p>
            <a:r>
              <a:rPr lang="de-DE" dirty="0" smtClean="0">
                <a:hlinkClick r:id="rId2" action="ppaction://hlinkfile"/>
              </a:rPr>
              <a:t>Wiki des StuRa</a:t>
            </a:r>
            <a:endParaRPr lang="de-DE" dirty="0" smtClean="0"/>
          </a:p>
          <a:p>
            <a:pPr lvl="1"/>
            <a:r>
              <a:rPr lang="de-DE" dirty="0" smtClean="0"/>
              <a:t>Informationen für alle Hochschulmitglieder</a:t>
            </a:r>
          </a:p>
          <a:p>
            <a:r>
              <a:rPr lang="de-DE" dirty="0" err="1" smtClean="0">
                <a:hlinkClick r:id="rId3" action="ppaction://hlinkfile"/>
              </a:rPr>
              <a:t>Hompage</a:t>
            </a:r>
            <a:r>
              <a:rPr lang="de-DE" dirty="0" smtClean="0">
                <a:hlinkClick r:id="rId3" action="ppaction://hlinkfile"/>
              </a:rPr>
              <a:t> des StuRa</a:t>
            </a:r>
            <a:endParaRPr lang="de-DE" dirty="0" smtClean="0"/>
          </a:p>
          <a:p>
            <a:pPr lvl="1"/>
            <a:r>
              <a:rPr lang="de-DE" dirty="0" smtClean="0"/>
              <a:t>Sitzungen, </a:t>
            </a:r>
            <a:r>
              <a:rPr lang="de-DE" dirty="0" err="1" smtClean="0">
                <a:hlinkClick r:id="rId4"/>
              </a:rPr>
              <a:t>Fachschaftsräte</a:t>
            </a:r>
            <a:r>
              <a:rPr lang="de-DE" dirty="0" smtClean="0"/>
              <a:t>, Gremien, </a:t>
            </a:r>
            <a:r>
              <a:rPr lang="de-DE" dirty="0" smtClean="0">
                <a:hlinkClick r:id="rId5"/>
              </a:rPr>
              <a:t>Senat</a:t>
            </a:r>
            <a:r>
              <a:rPr lang="de-DE" dirty="0" smtClean="0"/>
              <a:t>, Kommissionen, …</a:t>
            </a:r>
          </a:p>
          <a:p>
            <a:r>
              <a:rPr lang="de-DE" dirty="0" smtClean="0">
                <a:hlinkClick r:id="rId6" action="ppaction://hlinkfile"/>
              </a:rPr>
              <a:t>Mailinglisten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0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Eure Zugänge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16331"/>
            <a:ext cx="8229600" cy="1542011"/>
          </a:xfrm>
        </p:spPr>
        <p:txBody>
          <a:bodyPr/>
          <a:lstStyle/>
          <a:p>
            <a:r>
              <a:rPr lang="de-DE" dirty="0" smtClean="0"/>
              <a:t>Arten: Unix Passwort, Windows Passwort</a:t>
            </a:r>
          </a:p>
          <a:p>
            <a:r>
              <a:rPr lang="de-DE" dirty="0" smtClean="0"/>
              <a:t>Initiale </a:t>
            </a:r>
            <a:r>
              <a:rPr lang="de-DE" dirty="0" err="1" smtClean="0"/>
              <a:t>Logindaten</a:t>
            </a:r>
            <a:endParaRPr lang="de-DE" dirty="0" smtClean="0"/>
          </a:p>
          <a:p>
            <a:r>
              <a:rPr lang="de-DE" dirty="0" smtClean="0"/>
              <a:t>Passwort ändern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1093123" y="4021976"/>
            <a:ext cx="6957753" cy="475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b="1" dirty="0" smtClean="0"/>
              <a:t>Speichert euren Login nicht auf euren Endgeräten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11071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Informationsquellen und Ansprechpartner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2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Informationsquellen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3503816"/>
          </a:xfrm>
        </p:spPr>
        <p:txBody>
          <a:bodyPr>
            <a:normAutofit/>
          </a:bodyPr>
          <a:lstStyle/>
          <a:p>
            <a:r>
              <a:rPr lang="de-DE" dirty="0" smtClean="0"/>
              <a:t>Gut hinhören, Informationen mit Kommilitonen teilen, dokumentieren</a:t>
            </a:r>
          </a:p>
          <a:p>
            <a:r>
              <a:rPr lang="de-DE" dirty="0" smtClean="0"/>
              <a:t>Redet mit Professoren, Dozenten und ihren Mitarbeitern</a:t>
            </a:r>
          </a:p>
          <a:p>
            <a:r>
              <a:rPr lang="de-DE" dirty="0" smtClean="0"/>
              <a:t>Rechenzentrum, Laborbereiche</a:t>
            </a:r>
          </a:p>
          <a:p>
            <a:r>
              <a:rPr lang="de-DE" dirty="0" smtClean="0"/>
              <a:t>Bibliothek, SLUB</a:t>
            </a:r>
          </a:p>
          <a:p>
            <a:r>
              <a:rPr lang="de-DE" dirty="0" smtClean="0"/>
              <a:t>OPAL</a:t>
            </a:r>
          </a:p>
          <a:p>
            <a:r>
              <a:rPr lang="de-DE" dirty="0" smtClean="0"/>
              <a:t>Eure FSR, StuRa, ESE-Vorträge, Hochschulgruppen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3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Ansprechpartner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2822172"/>
          </a:xfrm>
        </p:spPr>
        <p:txBody>
          <a:bodyPr>
            <a:normAutofit/>
          </a:bodyPr>
          <a:lstStyle/>
          <a:p>
            <a:r>
              <a:rPr lang="de-DE" dirty="0" smtClean="0">
                <a:hlinkClick r:id="rId2"/>
              </a:rPr>
              <a:t>Rechenzentrum HTW Dresden</a:t>
            </a:r>
            <a:endParaRPr lang="de-DE" dirty="0" smtClean="0"/>
          </a:p>
          <a:p>
            <a:r>
              <a:rPr lang="de-DE" dirty="0" smtClean="0">
                <a:hlinkClick r:id="rId3"/>
              </a:rPr>
              <a:t>Laborbereich HTW Dresden</a:t>
            </a:r>
            <a:endParaRPr lang="de-DE" dirty="0" smtClean="0"/>
          </a:p>
          <a:p>
            <a:r>
              <a:rPr lang="de-DE" dirty="0" smtClean="0">
                <a:hlinkClick r:id="rId4" action="ppaction://hlinkfile"/>
              </a:rPr>
              <a:t>StuRa</a:t>
            </a:r>
            <a:endParaRPr lang="de-DE" dirty="0">
              <a:hlinkClick r:id="rId4" action="ppaction://hlinkfile"/>
            </a:endParaRPr>
          </a:p>
          <a:p>
            <a:r>
              <a:rPr lang="de-DE" dirty="0" smtClean="0"/>
              <a:t>Euer FSR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7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Unix Welt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8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Login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88440"/>
          </a:xfrm>
        </p:spPr>
        <p:txBody>
          <a:bodyPr/>
          <a:lstStyle/>
          <a:p>
            <a:r>
              <a:rPr lang="de-DE" dirty="0" smtClean="0"/>
              <a:t>Anmeldung mit S-Nummer (</a:t>
            </a:r>
            <a:r>
              <a:rPr lang="de-DE" dirty="0" err="1" smtClean="0"/>
              <a:t>sXXXXX</a:t>
            </a:r>
            <a:r>
              <a:rPr lang="de-DE" dirty="0" smtClean="0"/>
              <a:t>)</a:t>
            </a:r>
          </a:p>
          <a:p>
            <a:r>
              <a:rPr lang="de-DE" dirty="0" smtClean="0"/>
              <a:t>(initiales Passwort liegt den Imma-Unterlagen bei)</a:t>
            </a:r>
          </a:p>
          <a:p>
            <a:r>
              <a:rPr lang="de-DE" dirty="0" smtClean="0"/>
              <a:t>Benötigt für WLAN, E-Mail, VPN, OPAL, …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2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Passwortänderung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99033"/>
          </a:xfrm>
        </p:spPr>
        <p:txBody>
          <a:bodyPr/>
          <a:lstStyle/>
          <a:p>
            <a:r>
              <a:rPr lang="de-DE" dirty="0" smtClean="0"/>
              <a:t>Anmeldung an Linux-Rechnern oder Server</a:t>
            </a:r>
          </a:p>
          <a:p>
            <a:r>
              <a:rPr lang="de-DE" dirty="0" smtClean="0"/>
              <a:t>„</a:t>
            </a:r>
            <a:r>
              <a:rPr lang="de-DE" dirty="0" err="1" smtClean="0"/>
              <a:t>passwd</a:t>
            </a:r>
            <a:r>
              <a:rPr lang="de-DE" dirty="0" smtClean="0"/>
              <a:t>“ Befehl eingeben</a:t>
            </a:r>
          </a:p>
          <a:p>
            <a:r>
              <a:rPr lang="de-DE" dirty="0" smtClean="0"/>
              <a:t>Neues Passwort setzen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51658" y="3427615"/>
            <a:ext cx="8229600" cy="495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hlinkClick r:id="rId2"/>
              </a:rPr>
              <a:t>https://pwm.htw-dresden.de/pwm_linpw</a:t>
            </a:r>
            <a:endParaRPr lang="de-DE" dirty="0"/>
          </a:p>
        </p:txBody>
      </p:sp>
      <p:cxnSp>
        <p:nvCxnSpPr>
          <p:cNvPr id="8" name="Gerader Verbinder 7"/>
          <p:cNvCxnSpPr/>
          <p:nvPr/>
        </p:nvCxnSpPr>
        <p:spPr>
          <a:xfrm>
            <a:off x="550026" y="3167149"/>
            <a:ext cx="7606145" cy="130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79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Windows Welt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Login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98600"/>
          </a:xfrm>
        </p:spPr>
        <p:txBody>
          <a:bodyPr/>
          <a:lstStyle/>
          <a:p>
            <a:r>
              <a:rPr lang="de-DE" dirty="0" smtClean="0"/>
              <a:t>Anmeldung mit S-Nummer (</a:t>
            </a:r>
            <a:r>
              <a:rPr lang="de-DE" dirty="0" err="1" smtClean="0"/>
              <a:t>sXXXXX</a:t>
            </a:r>
            <a:r>
              <a:rPr lang="de-DE" dirty="0" smtClean="0"/>
              <a:t>)</a:t>
            </a:r>
          </a:p>
          <a:p>
            <a:r>
              <a:rPr lang="de-DE" dirty="0" smtClean="0"/>
              <a:t>(initiales Passwort liegt den Imma-Unterlagen bei)</a:t>
            </a:r>
          </a:p>
          <a:p>
            <a:r>
              <a:rPr lang="de-DE" dirty="0" smtClean="0"/>
              <a:t>Benötigt für Samba, WLAN, DOM-Domain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9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Passwortänderung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08265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Anmeldung an Windows-Rechnern</a:t>
            </a:r>
          </a:p>
          <a:p>
            <a:r>
              <a:rPr lang="de-DE" dirty="0" err="1" smtClean="0"/>
              <a:t>Strg+Alt+Entf</a:t>
            </a:r>
            <a:endParaRPr lang="de-DE" dirty="0" smtClean="0"/>
          </a:p>
          <a:p>
            <a:r>
              <a:rPr lang="de-DE" dirty="0" smtClean="0"/>
              <a:t>Kennwort ändern</a:t>
            </a:r>
          </a:p>
          <a:p>
            <a:r>
              <a:rPr lang="de-DE" dirty="0" smtClean="0"/>
              <a:t>Neues Passwort setzen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E388-A48A-8649-AF3D-21B2553A2BB1}" type="datetime2">
              <a:rPr lang="de-DE" smtClean="0"/>
              <a:t>Dienstag, 4. Oktober 2016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51658" y="3643746"/>
            <a:ext cx="8229600" cy="495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hlinkClick r:id="rId2"/>
              </a:rPr>
              <a:t>https://pwm.htw-dresden.de/pwm_winpw</a:t>
            </a:r>
            <a:endParaRPr lang="de-DE" dirty="0"/>
          </a:p>
        </p:txBody>
      </p:sp>
      <p:cxnSp>
        <p:nvCxnSpPr>
          <p:cNvPr id="8" name="Gerader Verbinder 7"/>
          <p:cNvCxnSpPr/>
          <p:nvPr/>
        </p:nvCxnSpPr>
        <p:spPr>
          <a:xfrm>
            <a:off x="550026" y="3383280"/>
            <a:ext cx="7606145" cy="130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16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larheit">
  <a:themeElements>
    <a:clrScheme name="Benutzerdefiniert 3">
      <a:dk1>
        <a:srgbClr val="292934"/>
      </a:dk1>
      <a:lt1>
        <a:srgbClr val="FFFFFF"/>
      </a:lt1>
      <a:dk2>
        <a:srgbClr val="EC8728"/>
      </a:dk2>
      <a:lt2>
        <a:srgbClr val="F3F2DC"/>
      </a:lt2>
      <a:accent1>
        <a:srgbClr val="EE871C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Klarheit.thmx</Template>
  <TotalTime>0</TotalTime>
  <Words>620</Words>
  <Application>Microsoft Office PowerPoint</Application>
  <PresentationFormat>Bildschirmpräsentation (4:3)</PresentationFormat>
  <Paragraphs>217</Paragraphs>
  <Slides>32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32</vt:i4>
      </vt:variant>
    </vt:vector>
  </HeadingPairs>
  <TitlesOfParts>
    <vt:vector size="35" baseType="lpstr">
      <vt:lpstr>Arial</vt:lpstr>
      <vt:lpstr>Calibri</vt:lpstr>
      <vt:lpstr>Klarheit</vt:lpstr>
      <vt:lpstr>Datenzugänge</vt:lpstr>
      <vt:lpstr>Inhalt</vt:lpstr>
      <vt:lpstr>Eure Zugänge</vt:lpstr>
      <vt:lpstr>Unix Welt</vt:lpstr>
      <vt:lpstr>Login</vt:lpstr>
      <vt:lpstr>Passwortänderung</vt:lpstr>
      <vt:lpstr>Windows Welt</vt:lpstr>
      <vt:lpstr>Login</vt:lpstr>
      <vt:lpstr>Passwortänderung</vt:lpstr>
      <vt:lpstr>Sicheres Passwort</vt:lpstr>
      <vt:lpstr>Passwörter sollten haben …</vt:lpstr>
      <vt:lpstr>Dienste der Hochschule</vt:lpstr>
      <vt:lpstr>Dienste</vt:lpstr>
      <vt:lpstr>WLAN</vt:lpstr>
      <vt:lpstr>VPN</vt:lpstr>
      <vt:lpstr>Mail</vt:lpstr>
      <vt:lpstr>Samba (Netzlaufwerk)</vt:lpstr>
      <vt:lpstr>SSH</vt:lpstr>
      <vt:lpstr>WebOPAC (Online-Bibliothek)</vt:lpstr>
      <vt:lpstr>Informationen zum Studium</vt:lpstr>
      <vt:lpstr>Webseite der HTW Dresden</vt:lpstr>
      <vt:lpstr>Öffnungszeiten der HTW Dresden</vt:lpstr>
      <vt:lpstr>Büro des StuRa</vt:lpstr>
      <vt:lpstr>Öffnungszeiten des StuRa</vt:lpstr>
      <vt:lpstr>Bibliothek</vt:lpstr>
      <vt:lpstr>Stundenpläne</vt:lpstr>
      <vt:lpstr>Notensystem „QIS“</vt:lpstr>
      <vt:lpstr>Dienste des StuRa</vt:lpstr>
      <vt:lpstr>Dienste</vt:lpstr>
      <vt:lpstr>Informationsquellen und Ansprechpartner</vt:lpstr>
      <vt:lpstr>Informationsquellen</vt:lpstr>
      <vt:lpstr>Ansprechpartner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Semesterbeitrag &amp; studentisches Jahresticket</dc:title>
  <dc:creator>Paul Patolla</dc:creator>
  <cp:lastModifiedBy>Paul Patolla</cp:lastModifiedBy>
  <cp:revision>32</cp:revision>
  <cp:lastPrinted>2016-09-07T11:13:00Z</cp:lastPrinted>
  <dcterms:created xsi:type="dcterms:W3CDTF">2016-09-07T09:03:00Z</dcterms:created>
  <dcterms:modified xsi:type="dcterms:W3CDTF">2016-10-04T20:48:38Z</dcterms:modified>
</cp:coreProperties>
</file>