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73"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2" r:id="rId8"/>
    <p:sldId id="263" r:id="rId9"/>
    <p:sldId id="265" r:id="rId10"/>
    <p:sldId id="264"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C87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5620"/>
    <p:restoredTop sz="94660"/>
  </p:normalViewPr>
  <p:slideViewPr>
    <p:cSldViewPr snapToGrid="0" snapToObjects="1">
      <p:cViewPr>
        <p:scale>
          <a:sx n="110" d="100"/>
          <a:sy n="110" d="100"/>
        </p:scale>
        <p:origin x="-856"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701F72-ED9A-9549-A507-E9331D19B017}" type="datetimeFigureOut">
              <a:rPr lang="de-DE" smtClean="0"/>
              <a:t>21.09.16</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A3E656-2FFA-8546-9C95-DD4E47816BCB}" type="slidenum">
              <a:rPr lang="de-DE" smtClean="0"/>
              <a:t>‹Nr.›</a:t>
            </a:fld>
            <a:endParaRPr lang="de-DE"/>
          </a:p>
        </p:txBody>
      </p:sp>
    </p:spTree>
    <p:extLst>
      <p:ext uri="{BB962C8B-B14F-4D97-AF65-F5344CB8AC3E}">
        <p14:creationId xmlns:p14="http://schemas.microsoft.com/office/powerpoint/2010/main" val="34163902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6F8BBE-9B30-EE40-AA7B-DCDEFD8193BB}" type="datetimeFigureOut">
              <a:rPr lang="de-DE" smtClean="0"/>
              <a:t>21.09.16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FD6FD9-9FEA-7948-960D-ACA9F709FB55}" type="slidenum">
              <a:rPr lang="de-DE" smtClean="0"/>
              <a:t>‹Nr.›</a:t>
            </a:fld>
            <a:endParaRPr lang="de-DE"/>
          </a:p>
        </p:txBody>
      </p:sp>
    </p:spTree>
    <p:extLst>
      <p:ext uri="{BB962C8B-B14F-4D97-AF65-F5344CB8AC3E}">
        <p14:creationId xmlns:p14="http://schemas.microsoft.com/office/powerpoint/2010/main" val="40431623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2FD6FD9-9FEA-7948-960D-ACA9F709FB55}" type="slidenum">
              <a:rPr lang="de-DE" smtClean="0"/>
              <a:t>2</a:t>
            </a:fld>
            <a:endParaRPr lang="de-DE"/>
          </a:p>
        </p:txBody>
      </p:sp>
    </p:spTree>
    <p:extLst>
      <p:ext uri="{BB962C8B-B14F-4D97-AF65-F5344CB8AC3E}">
        <p14:creationId xmlns:p14="http://schemas.microsoft.com/office/powerpoint/2010/main" val="3400033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Studentenwerk bekommt 77,50 für</a:t>
            </a:r>
            <a:r>
              <a:rPr lang="de-DE" baseline="0" dirty="0" smtClean="0"/>
              <a:t> Mensa, und alle Service Angebote für das </a:t>
            </a:r>
            <a:r>
              <a:rPr lang="de-DE" baseline="0" dirty="0" err="1" smtClean="0"/>
              <a:t>StuWe</a:t>
            </a:r>
            <a:endParaRPr lang="de-DE" baseline="0" dirty="0" smtClean="0"/>
          </a:p>
          <a:p>
            <a:r>
              <a:rPr lang="de-DE" baseline="0" dirty="0" smtClean="0"/>
              <a:t>VVO und DB </a:t>
            </a:r>
            <a:r>
              <a:rPr lang="de-DE" baseline="0" dirty="0" err="1" smtClean="0"/>
              <a:t>Regio</a:t>
            </a:r>
            <a:r>
              <a:rPr lang="de-DE" baseline="0" dirty="0" smtClean="0"/>
              <a:t> bekommen den größten Anteil , der des Studentischen Jahres Tickets </a:t>
            </a:r>
          </a:p>
          <a:p>
            <a:r>
              <a:rPr lang="de-DE" baseline="0" dirty="0" err="1" smtClean="0"/>
              <a:t>StuRa</a:t>
            </a:r>
            <a:r>
              <a:rPr lang="de-DE" baseline="0" dirty="0" smtClean="0"/>
              <a:t> und Fachschaften bekommen derzeit 5 Euro für Kulturveranstaltungen, Exkursionen Service Angebote usw. </a:t>
            </a:r>
            <a:endParaRPr lang="de-DE" dirty="0"/>
          </a:p>
        </p:txBody>
      </p:sp>
      <p:sp>
        <p:nvSpPr>
          <p:cNvPr id="4" name="Foliennummernplatzhalter 3"/>
          <p:cNvSpPr>
            <a:spLocks noGrp="1"/>
          </p:cNvSpPr>
          <p:nvPr>
            <p:ph type="sldNum" sz="quarter" idx="10"/>
          </p:nvPr>
        </p:nvSpPr>
        <p:spPr/>
        <p:txBody>
          <a:bodyPr/>
          <a:lstStyle/>
          <a:p>
            <a:fld id="{B2FD6FD9-9FEA-7948-960D-ACA9F709FB55}" type="slidenum">
              <a:rPr lang="de-DE" smtClean="0"/>
              <a:t>3</a:t>
            </a:fld>
            <a:endParaRPr lang="de-DE"/>
          </a:p>
        </p:txBody>
      </p:sp>
    </p:spTree>
    <p:extLst>
      <p:ext uri="{BB962C8B-B14F-4D97-AF65-F5344CB8AC3E}">
        <p14:creationId xmlns:p14="http://schemas.microsoft.com/office/powerpoint/2010/main" val="2695941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Unser</a:t>
            </a:r>
            <a:r>
              <a:rPr lang="de-DE" baseline="0" dirty="0" smtClean="0"/>
              <a:t> </a:t>
            </a:r>
            <a:r>
              <a:rPr lang="de-DE" baseline="0" dirty="0" err="1" smtClean="0"/>
              <a:t>Ausweiß</a:t>
            </a:r>
            <a:r>
              <a:rPr lang="de-DE" baseline="0" dirty="0" smtClean="0"/>
              <a:t> reicht als </a:t>
            </a:r>
            <a:r>
              <a:rPr lang="de-DE" baseline="0" dirty="0" err="1" smtClean="0"/>
              <a:t>personaldokument</a:t>
            </a:r>
            <a:r>
              <a:rPr lang="de-DE" baseline="0" dirty="0" smtClean="0"/>
              <a:t> da wir ein Bild drauf haben </a:t>
            </a:r>
          </a:p>
          <a:p>
            <a:pPr marL="171450" indent="-171450">
              <a:buFontTx/>
              <a:buChar char="-"/>
            </a:pPr>
            <a:endParaRPr lang="de-DE" dirty="0"/>
          </a:p>
        </p:txBody>
      </p:sp>
      <p:sp>
        <p:nvSpPr>
          <p:cNvPr id="4" name="Foliennummernplatzhalter 3"/>
          <p:cNvSpPr>
            <a:spLocks noGrp="1"/>
          </p:cNvSpPr>
          <p:nvPr>
            <p:ph type="sldNum" sz="quarter" idx="10"/>
          </p:nvPr>
        </p:nvSpPr>
        <p:spPr/>
        <p:txBody>
          <a:bodyPr/>
          <a:lstStyle/>
          <a:p>
            <a:fld id="{B2FD6FD9-9FEA-7948-960D-ACA9F709FB55}" type="slidenum">
              <a:rPr lang="de-DE" smtClean="0"/>
              <a:t>5</a:t>
            </a:fld>
            <a:endParaRPr lang="de-DE"/>
          </a:p>
        </p:txBody>
      </p:sp>
    </p:spTree>
    <p:extLst>
      <p:ext uri="{BB962C8B-B14F-4D97-AF65-F5344CB8AC3E}">
        <p14:creationId xmlns:p14="http://schemas.microsoft.com/office/powerpoint/2010/main" val="3770344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Ich weiß etwas unübersichtlich eine bessere karte findet</a:t>
            </a:r>
            <a:r>
              <a:rPr lang="de-DE" baseline="0" dirty="0" smtClean="0"/>
              <a:t> ihr im Netz </a:t>
            </a:r>
          </a:p>
          <a:p>
            <a:pPr marL="171450" indent="-171450">
              <a:buFontTx/>
              <a:buChar char="-"/>
            </a:pPr>
            <a:r>
              <a:rPr lang="de-DE" baseline="0" dirty="0" smtClean="0"/>
              <a:t>Wichtig die Grauen und hellgrünen Strecken sind nicht im ticket </a:t>
            </a:r>
          </a:p>
          <a:p>
            <a:pPr marL="171450" indent="-171450">
              <a:buFontTx/>
              <a:buChar char="-"/>
            </a:pPr>
            <a:r>
              <a:rPr lang="de-DE" baseline="0" dirty="0" smtClean="0"/>
              <a:t>Ihr könnt hiermit keine Sonderverkehrsmittel wie , Schmalspurbahnen , Schwebebahn, und Stadtrundfahrten nutzen !! (außer ihr wohnt im umkreis von 800 Metern zu einem </a:t>
            </a:r>
            <a:r>
              <a:rPr lang="de-DE" baseline="0" dirty="0" err="1" smtClean="0"/>
              <a:t>zugang</a:t>
            </a:r>
            <a:r>
              <a:rPr lang="de-DE" baseline="0" dirty="0" smtClean="0"/>
              <a:t>, bei Bergbahnen nur die Bergstation) </a:t>
            </a:r>
          </a:p>
          <a:p>
            <a:pPr marL="171450" indent="-171450">
              <a:buFontTx/>
              <a:buChar char="-"/>
            </a:pPr>
            <a:r>
              <a:rPr lang="de-DE" baseline="0" dirty="0" smtClean="0"/>
              <a:t>Fähren könnt ihr jederzeit nutzen </a:t>
            </a:r>
            <a:endParaRPr lang="de-DE" dirty="0"/>
          </a:p>
        </p:txBody>
      </p:sp>
      <p:sp>
        <p:nvSpPr>
          <p:cNvPr id="4" name="Foliennummernplatzhalter 3"/>
          <p:cNvSpPr>
            <a:spLocks noGrp="1"/>
          </p:cNvSpPr>
          <p:nvPr>
            <p:ph type="sldNum" sz="quarter" idx="10"/>
          </p:nvPr>
        </p:nvSpPr>
        <p:spPr/>
        <p:txBody>
          <a:bodyPr/>
          <a:lstStyle/>
          <a:p>
            <a:fld id="{B2FD6FD9-9FEA-7948-960D-ACA9F709FB55}" type="slidenum">
              <a:rPr lang="de-DE" smtClean="0"/>
              <a:t>6</a:t>
            </a:fld>
            <a:endParaRPr lang="de-DE"/>
          </a:p>
        </p:txBody>
      </p:sp>
    </p:spTree>
    <p:extLst>
      <p:ext uri="{BB962C8B-B14F-4D97-AF65-F5344CB8AC3E}">
        <p14:creationId xmlns:p14="http://schemas.microsoft.com/office/powerpoint/2010/main" val="507910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Außerhalb des VVO könnt ihr mit : </a:t>
            </a:r>
          </a:p>
          <a:p>
            <a:r>
              <a:rPr lang="de-DE" dirty="0" smtClean="0"/>
              <a:t>Regionalbahnen, S-Bahnen, Regionalverkehr nutzen. Auch die </a:t>
            </a:r>
            <a:r>
              <a:rPr lang="de-DE" dirty="0" err="1" smtClean="0"/>
              <a:t>Dölnitzschbahn</a:t>
            </a:r>
            <a:r>
              <a:rPr lang="de-DE" baseline="0" dirty="0" smtClean="0"/>
              <a:t> was eine </a:t>
            </a:r>
            <a:r>
              <a:rPr lang="de-DE" baseline="0" dirty="0" err="1" smtClean="0"/>
              <a:t>außnahme</a:t>
            </a:r>
            <a:r>
              <a:rPr lang="de-DE" baseline="0" dirty="0" smtClean="0"/>
              <a:t> </a:t>
            </a:r>
          </a:p>
          <a:p>
            <a:r>
              <a:rPr lang="de-DE" baseline="0" dirty="0" smtClean="0"/>
              <a:t>Jedoch könnt ihr nicht mit den Straßenbahnen und Bussen außerhalb des VVOs fahren d.h. ihr könnt ohne Probleme mit dem Zug nach Leipzig aber in Leipzig nicht mit dem Bus weiterfahren. </a:t>
            </a:r>
            <a:endParaRPr lang="de-DE" dirty="0"/>
          </a:p>
        </p:txBody>
      </p:sp>
      <p:sp>
        <p:nvSpPr>
          <p:cNvPr id="4" name="Foliennummernplatzhalter 3"/>
          <p:cNvSpPr>
            <a:spLocks noGrp="1"/>
          </p:cNvSpPr>
          <p:nvPr>
            <p:ph type="sldNum" sz="quarter" idx="10"/>
          </p:nvPr>
        </p:nvSpPr>
        <p:spPr/>
        <p:txBody>
          <a:bodyPr/>
          <a:lstStyle/>
          <a:p>
            <a:fld id="{B2FD6FD9-9FEA-7948-960D-ACA9F709FB55}" type="slidenum">
              <a:rPr lang="de-DE" smtClean="0"/>
              <a:t>7</a:t>
            </a:fld>
            <a:endParaRPr lang="de-DE"/>
          </a:p>
        </p:txBody>
      </p:sp>
    </p:spTree>
    <p:extLst>
      <p:ext uri="{BB962C8B-B14F-4D97-AF65-F5344CB8AC3E}">
        <p14:creationId xmlns:p14="http://schemas.microsoft.com/office/powerpoint/2010/main" val="735010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Kurz noch mal auf die SPNV karte gehen </a:t>
            </a:r>
            <a:endParaRPr lang="de-DE" dirty="0"/>
          </a:p>
        </p:txBody>
      </p:sp>
      <p:sp>
        <p:nvSpPr>
          <p:cNvPr id="4" name="Foliennummernplatzhalter 3"/>
          <p:cNvSpPr>
            <a:spLocks noGrp="1"/>
          </p:cNvSpPr>
          <p:nvPr>
            <p:ph type="sldNum" sz="quarter" idx="10"/>
          </p:nvPr>
        </p:nvSpPr>
        <p:spPr/>
        <p:txBody>
          <a:bodyPr/>
          <a:lstStyle/>
          <a:p>
            <a:fld id="{B2FD6FD9-9FEA-7948-960D-ACA9F709FB55}" type="slidenum">
              <a:rPr lang="de-DE" smtClean="0"/>
              <a:t>8</a:t>
            </a:fld>
            <a:endParaRPr lang="de-DE"/>
          </a:p>
        </p:txBody>
      </p:sp>
    </p:spTree>
    <p:extLst>
      <p:ext uri="{BB962C8B-B14F-4D97-AF65-F5344CB8AC3E}">
        <p14:creationId xmlns:p14="http://schemas.microsoft.com/office/powerpoint/2010/main" val="2566760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Auch noch den Hinweis geben das eine Befreiung durch den HFA möglich ist für alle die einen Anspruch auf den HF haben </a:t>
            </a:r>
            <a:endParaRPr lang="de-DE" dirty="0"/>
          </a:p>
        </p:txBody>
      </p:sp>
      <p:sp>
        <p:nvSpPr>
          <p:cNvPr id="4" name="Foliennummernplatzhalter 3"/>
          <p:cNvSpPr>
            <a:spLocks noGrp="1"/>
          </p:cNvSpPr>
          <p:nvPr>
            <p:ph type="sldNum" sz="quarter" idx="10"/>
          </p:nvPr>
        </p:nvSpPr>
        <p:spPr/>
        <p:txBody>
          <a:bodyPr/>
          <a:lstStyle/>
          <a:p>
            <a:fld id="{B2FD6FD9-9FEA-7948-960D-ACA9F709FB55}" type="slidenum">
              <a:rPr lang="de-DE" smtClean="0"/>
              <a:t>10</a:t>
            </a:fld>
            <a:endParaRPr lang="de-DE"/>
          </a:p>
        </p:txBody>
      </p:sp>
    </p:spTree>
    <p:extLst>
      <p:ext uri="{BB962C8B-B14F-4D97-AF65-F5344CB8AC3E}">
        <p14:creationId xmlns:p14="http://schemas.microsoft.com/office/powerpoint/2010/main" val="1507031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de-DE" smtClean="0"/>
              <a:t>Mastertitelformat bearbeiten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en-US" dirty="0"/>
          </a:p>
        </p:txBody>
      </p:sp>
      <p:sp>
        <p:nvSpPr>
          <p:cNvPr id="4" name="Date Placeholder 3"/>
          <p:cNvSpPr>
            <a:spLocks noGrp="1"/>
          </p:cNvSpPr>
          <p:nvPr>
            <p:ph type="dt" sz="half" idx="10"/>
          </p:nvPr>
        </p:nvSpPr>
        <p:spPr/>
        <p:txBody>
          <a:bodyPr/>
          <a:lstStyle/>
          <a:p>
            <a:fld id="{52A61DB8-F1FF-784D-8773-575F6B6037C9}" type="datetime2">
              <a:rPr lang="de-DE" smtClean="0"/>
              <a:t>Mittwoch, 21. September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‹Nr.›</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EA9376BA-5937-C144-8528-13EE0B3210C1}" type="datetime2">
              <a:rPr lang="de-DE" smtClean="0"/>
              <a:t>Mittwoch, 21. September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de-DE" smtClean="0"/>
              <a:t>Mastertitelformat bearbeiten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54C3329A-3A1A-1646-9B34-B85DD9DB1C5B}" type="datetime2">
              <a:rPr lang="de-DE" smtClean="0"/>
              <a:t>Mittwoch, 21. September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US"/>
          </a:p>
        </p:txBody>
      </p:sp>
      <p:sp>
        <p:nvSpPr>
          <p:cNvPr id="3" name="Content Placehold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4A21E388-A48A-8649-AF3D-21B2553A2BB1}" type="datetime2">
              <a:rPr lang="de-DE" smtClean="0"/>
              <a:t>Mittwoch, 21. September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de-DE" smtClean="0"/>
              <a:t>Mastertitelformat bearbeiten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fld id="{901A104A-DD2D-9F46-AB74-D1F077E52F7E}" type="datetime2">
              <a:rPr lang="de-DE" smtClean="0"/>
              <a:t>Mittwoch, 21. September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‹Nr.›</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18A1F27B-4AE9-E44C-A13E-6A0DF68B057E}" type="datetime2">
              <a:rPr lang="de-DE" smtClean="0"/>
              <a:t>Mittwoch, 21. September 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Mastertitelformat bearbeiten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4DAB171D-2745-304F-8793-A18826C458FC}" type="datetime2">
              <a:rPr lang="de-DE" smtClean="0"/>
              <a:t>Mittwoch, 21. September 16</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‹Nr.›</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US"/>
          </a:p>
        </p:txBody>
      </p:sp>
      <p:sp>
        <p:nvSpPr>
          <p:cNvPr id="3" name="Date Placeholder 2"/>
          <p:cNvSpPr>
            <a:spLocks noGrp="1"/>
          </p:cNvSpPr>
          <p:nvPr>
            <p:ph type="dt" sz="half" idx="10"/>
          </p:nvPr>
        </p:nvSpPr>
        <p:spPr/>
        <p:txBody>
          <a:bodyPr/>
          <a:lstStyle/>
          <a:p>
            <a:fld id="{AC132FCD-065E-A541-A45A-B8774BB239F1}" type="datetime2">
              <a:rPr lang="de-DE" smtClean="0"/>
              <a:t>Mittwoch, 21. September 16</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324B01-0E94-9746-A2DC-FBAE35D39852}" type="datetime2">
              <a:rPr lang="de-DE" smtClean="0"/>
              <a:t>Mittwoch, 21. September 16</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de-DE" smtClean="0"/>
              <a:t>Mastertitelformat bearbeiten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8D5E72CE-AA8E-0A44-8915-18324743957D}" type="datetime2">
              <a:rPr lang="de-DE" smtClean="0"/>
              <a:t>Mittwoch, 21. September 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‹Nr.›</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de-DE" smtClean="0"/>
              <a:t>Mastertitelformat bearbeiten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auf Platzhalter ziehen oder durch Klicken auf Symbol hinzufügen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AB2302E1-8052-524E-8D38-F8990AEF27D9}" type="datetime2">
              <a:rPr lang="de-DE" smtClean="0"/>
              <a:t>Mittwoch, 21. September 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de-DE" smtClean="0"/>
              <a:t>Mastertitelformat bearbeiten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3CD1906-F0D1-5140-B341-81704233A960}" type="datetime2">
              <a:rPr lang="de-DE" smtClean="0"/>
              <a:t>Mittwoch, 21. September 16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Lst>
  <p:hf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ticket@stura.htw-dresden.de" TargetMode="External"/><Relationship Id="rId3" Type="http://schemas.openxmlformats.org/officeDocument/2006/relationships/hyperlink" Target="mailto:stura@stura.htw-dresden.d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5000" cap="none" dirty="0" smtClean="0">
                <a:solidFill>
                  <a:srgbClr val="EC8728"/>
                </a:solidFill>
              </a:rPr>
              <a:t>Semesterbeitrag &amp; studentisches</a:t>
            </a:r>
            <a:r>
              <a:rPr lang="de-DE" sz="5000" cap="none" dirty="0">
                <a:solidFill>
                  <a:srgbClr val="EC8728"/>
                </a:solidFill>
              </a:rPr>
              <a:t> </a:t>
            </a:r>
            <a:r>
              <a:rPr lang="de-DE" sz="5000" cap="none" dirty="0" smtClean="0">
                <a:solidFill>
                  <a:srgbClr val="EC8728"/>
                </a:solidFill>
              </a:rPr>
              <a:t>Jahresticket</a:t>
            </a:r>
            <a:endParaRPr lang="de-DE" sz="5000" cap="none" dirty="0">
              <a:solidFill>
                <a:srgbClr val="EC8728"/>
              </a:solidFill>
            </a:endParaRPr>
          </a:p>
        </p:txBody>
      </p:sp>
      <p:sp>
        <p:nvSpPr>
          <p:cNvPr id="3" name="Untertitel 2"/>
          <p:cNvSpPr>
            <a:spLocks noGrp="1"/>
          </p:cNvSpPr>
          <p:nvPr>
            <p:ph type="subTitle" idx="1"/>
          </p:nvPr>
        </p:nvSpPr>
        <p:spPr/>
        <p:txBody>
          <a:bodyPr/>
          <a:lstStyle/>
          <a:p>
            <a:r>
              <a:rPr lang="de-DE" dirty="0" smtClean="0"/>
              <a:t>Studentinnen und Studentenrat </a:t>
            </a:r>
            <a:endParaRPr lang="de-DE" dirty="0"/>
          </a:p>
          <a:p>
            <a:r>
              <a:rPr lang="de-DE" dirty="0" smtClean="0"/>
              <a:t>HTW-Dresden </a:t>
            </a:r>
            <a:endParaRPr lang="de-DE" dirty="0"/>
          </a:p>
        </p:txBody>
      </p:sp>
      <p:pic>
        <p:nvPicPr>
          <p:cNvPr id="6" name="Bild 5" descr="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817" y="5350163"/>
            <a:ext cx="3676073" cy="1029300"/>
          </a:xfrm>
          <a:prstGeom prst="rect">
            <a:avLst/>
          </a:prstGeom>
        </p:spPr>
      </p:pic>
    </p:spTree>
    <p:extLst>
      <p:ext uri="{BB962C8B-B14F-4D97-AF65-F5344CB8AC3E}">
        <p14:creationId xmlns:p14="http://schemas.microsoft.com/office/powerpoint/2010/main" val="37140543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Befreiung und Rückerstattung</a:t>
            </a:r>
            <a:endParaRPr lang="de-DE" dirty="0"/>
          </a:p>
        </p:txBody>
      </p:sp>
      <p:sp>
        <p:nvSpPr>
          <p:cNvPr id="3" name="Inhaltsplatzhalter 2"/>
          <p:cNvSpPr>
            <a:spLocks noGrp="1"/>
          </p:cNvSpPr>
          <p:nvPr>
            <p:ph idx="1"/>
          </p:nvPr>
        </p:nvSpPr>
        <p:spPr/>
        <p:txBody>
          <a:bodyPr>
            <a:normAutofit/>
          </a:bodyPr>
          <a:lstStyle/>
          <a:p>
            <a:r>
              <a:rPr lang="de-DE" dirty="0" smtClean="0"/>
              <a:t>Befreiung</a:t>
            </a:r>
          </a:p>
          <a:p>
            <a:pPr lvl="1"/>
            <a:r>
              <a:rPr lang="de-DE" dirty="0" smtClean="0"/>
              <a:t>Für Praktika, Auslandsaufenthalte, Urlaubssemester und Abschlussarbeiten außerhalb des VVO</a:t>
            </a:r>
          </a:p>
          <a:p>
            <a:pPr lvl="1"/>
            <a:r>
              <a:rPr lang="de-DE" dirty="0" smtClean="0"/>
              <a:t>Auf Antrag vor dem Rückmeldezeitraum</a:t>
            </a:r>
          </a:p>
          <a:p>
            <a:r>
              <a:rPr lang="de-DE" dirty="0" smtClean="0"/>
              <a:t>Rückerstattung</a:t>
            </a:r>
          </a:p>
          <a:p>
            <a:pPr lvl="1"/>
            <a:r>
              <a:rPr lang="de-DE" dirty="0" smtClean="0"/>
              <a:t> Anteilig für Praktika, Auslandsaufenthalte, Urlaubssemester und Abschlussarbeiten außerhalb des VVO</a:t>
            </a:r>
          </a:p>
          <a:p>
            <a:pPr lvl="1"/>
            <a:r>
              <a:rPr lang="de-DE" dirty="0" smtClean="0"/>
              <a:t>Auf </a:t>
            </a:r>
            <a:r>
              <a:rPr lang="de-DE" dirty="0"/>
              <a:t>A</a:t>
            </a:r>
            <a:r>
              <a:rPr lang="de-DE" dirty="0" smtClean="0"/>
              <a:t>ntrag nach Rückmeldezeitraum aber vor dem 15.01 bzw. 15.06 des jeweiligen Semesters </a:t>
            </a:r>
            <a:endParaRPr lang="de-DE" dirty="0"/>
          </a:p>
          <a:p>
            <a:r>
              <a:rPr lang="de-DE" dirty="0" smtClean="0"/>
              <a:t>Nachkauf</a:t>
            </a:r>
          </a:p>
          <a:p>
            <a:pPr lvl="1"/>
            <a:r>
              <a:rPr lang="de-DE" dirty="0" smtClean="0"/>
              <a:t>Für alle die sich Befreien oder Rückerstatten ließen möglich</a:t>
            </a:r>
          </a:p>
          <a:p>
            <a:pPr lvl="1"/>
            <a:r>
              <a:rPr lang="de-DE" dirty="0" smtClean="0"/>
              <a:t>Nur für ganze Monate </a:t>
            </a:r>
            <a:endParaRPr lang="de-DE" dirty="0"/>
          </a:p>
        </p:txBody>
      </p:sp>
      <p:sp>
        <p:nvSpPr>
          <p:cNvPr id="4" name="Foliennummernplatzhalter 3"/>
          <p:cNvSpPr>
            <a:spLocks noGrp="1"/>
          </p:cNvSpPr>
          <p:nvPr>
            <p:ph type="sldNum" sz="quarter" idx="12"/>
          </p:nvPr>
        </p:nvSpPr>
        <p:spPr/>
        <p:txBody>
          <a:bodyPr/>
          <a:lstStyle/>
          <a:p>
            <a:fld id="{0CFEC368-1D7A-4F81-ABF6-AE0E36BAF64C}" type="slidenum">
              <a:rPr lang="en-US" smtClean="0"/>
              <a:pPr/>
              <a:t>10</a:t>
            </a:fld>
            <a:endParaRPr lang="en-US"/>
          </a:p>
        </p:txBody>
      </p:sp>
      <p:sp>
        <p:nvSpPr>
          <p:cNvPr id="5" name="Datumsplatzhalter 4"/>
          <p:cNvSpPr>
            <a:spLocks noGrp="1"/>
          </p:cNvSpPr>
          <p:nvPr>
            <p:ph type="dt" sz="half" idx="10"/>
          </p:nvPr>
        </p:nvSpPr>
        <p:spPr/>
        <p:txBody>
          <a:bodyPr/>
          <a:lstStyle/>
          <a:p>
            <a:fld id="{A1D80CD5-3AD7-5743-9CFD-F324FC4B8925}" type="datetime2">
              <a:rPr lang="de-DE" smtClean="0"/>
              <a:t>Mittwoch, 21. September 16</a:t>
            </a:fld>
            <a:endParaRPr lang="en-US"/>
          </a:p>
        </p:txBody>
      </p:sp>
    </p:spTree>
    <p:extLst>
      <p:ext uri="{BB962C8B-B14F-4D97-AF65-F5344CB8AC3E}">
        <p14:creationId xmlns:p14="http://schemas.microsoft.com/office/powerpoint/2010/main" val="18818468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Kontakt</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hlinkClick r:id="rId2"/>
              </a:rPr>
              <a:t>ticket@stura.htw-dresden.de</a:t>
            </a:r>
            <a:endParaRPr lang="de-DE" dirty="0" smtClean="0"/>
          </a:p>
          <a:p>
            <a:pPr marL="0" indent="0">
              <a:buNone/>
            </a:pPr>
            <a:endParaRPr lang="de-DE" dirty="0"/>
          </a:p>
          <a:p>
            <a:pPr marL="0" indent="0">
              <a:buNone/>
            </a:pPr>
            <a:r>
              <a:rPr lang="de-DE" dirty="0" smtClean="0">
                <a:hlinkClick r:id="rId3"/>
              </a:rPr>
              <a:t>stura@stura.htw-dresden.de</a:t>
            </a:r>
            <a:r>
              <a:rPr lang="de-DE" dirty="0" smtClean="0"/>
              <a:t> </a:t>
            </a:r>
          </a:p>
          <a:p>
            <a:pPr marL="0" indent="0">
              <a:buNone/>
            </a:pPr>
            <a:endParaRPr lang="de-DE" dirty="0"/>
          </a:p>
          <a:p>
            <a:pPr marL="0" indent="0">
              <a:buNone/>
            </a:pPr>
            <a:r>
              <a:rPr lang="de-DE" dirty="0" smtClean="0"/>
              <a:t>Servicebüro – Z134 </a:t>
            </a:r>
          </a:p>
          <a:p>
            <a:r>
              <a:rPr lang="de-DE" dirty="0" smtClean="0"/>
              <a:t>Mo</a:t>
            </a:r>
            <a:r>
              <a:rPr lang="de-DE" dirty="0"/>
              <a:t>	</a:t>
            </a:r>
            <a:r>
              <a:rPr lang="de-DE" dirty="0" smtClean="0"/>
              <a:t>	09</a:t>
            </a:r>
            <a:r>
              <a:rPr lang="de-DE" dirty="0"/>
              <a:t>:00 - 11:30 </a:t>
            </a:r>
            <a:r>
              <a:rPr lang="de-DE" dirty="0" smtClean="0"/>
              <a:t>Uhr</a:t>
            </a:r>
            <a:endParaRPr lang="de-DE" dirty="0"/>
          </a:p>
          <a:p>
            <a:pPr marL="0" indent="0">
              <a:buNone/>
            </a:pPr>
            <a:r>
              <a:rPr lang="de-DE" dirty="0" smtClean="0"/>
              <a:t>		12</a:t>
            </a:r>
            <a:r>
              <a:rPr lang="de-DE" dirty="0"/>
              <a:t>:30 - 15:00 Uhr</a:t>
            </a:r>
          </a:p>
          <a:p>
            <a:r>
              <a:rPr lang="de-DE" dirty="0" smtClean="0"/>
              <a:t>Di</a:t>
            </a:r>
            <a:r>
              <a:rPr lang="de-DE" dirty="0"/>
              <a:t>	</a:t>
            </a:r>
            <a:r>
              <a:rPr lang="de-DE" dirty="0" smtClean="0"/>
              <a:t>	09</a:t>
            </a:r>
            <a:r>
              <a:rPr lang="de-DE" dirty="0"/>
              <a:t>:00 - 11:30 </a:t>
            </a:r>
            <a:r>
              <a:rPr lang="de-DE" dirty="0" smtClean="0"/>
              <a:t>Uhr</a:t>
            </a:r>
          </a:p>
          <a:p>
            <a:pPr marL="0" indent="0">
              <a:buNone/>
            </a:pPr>
            <a:r>
              <a:rPr lang="de-DE" dirty="0"/>
              <a:t>	</a:t>
            </a:r>
            <a:r>
              <a:rPr lang="de-DE" dirty="0" smtClean="0"/>
              <a:t>	12</a:t>
            </a:r>
            <a:r>
              <a:rPr lang="de-DE" dirty="0"/>
              <a:t>:30 - 16:30 Uhr</a:t>
            </a:r>
          </a:p>
          <a:p>
            <a:r>
              <a:rPr lang="de-DE" dirty="0" smtClean="0"/>
              <a:t>Do</a:t>
            </a:r>
            <a:r>
              <a:rPr lang="de-DE" dirty="0"/>
              <a:t>	</a:t>
            </a:r>
            <a:r>
              <a:rPr lang="de-DE" dirty="0" smtClean="0"/>
              <a:t>	09</a:t>
            </a:r>
            <a:r>
              <a:rPr lang="de-DE" dirty="0"/>
              <a:t>:00 - 11:30 </a:t>
            </a:r>
            <a:r>
              <a:rPr lang="de-DE" dirty="0" smtClean="0"/>
              <a:t>Uhr</a:t>
            </a:r>
          </a:p>
          <a:p>
            <a:pPr marL="0" indent="0">
              <a:buNone/>
            </a:pPr>
            <a:r>
              <a:rPr lang="de-DE" dirty="0"/>
              <a:t>	</a:t>
            </a:r>
            <a:r>
              <a:rPr lang="de-DE" dirty="0" smtClean="0"/>
              <a:t>	12</a:t>
            </a:r>
            <a:r>
              <a:rPr lang="de-DE" dirty="0"/>
              <a:t>:30 - 15:00 Uhr</a:t>
            </a:r>
          </a:p>
          <a:p>
            <a:pPr marL="0" indent="0">
              <a:buNone/>
            </a:pPr>
            <a:endParaRPr lang="de-DE" dirty="0"/>
          </a:p>
        </p:txBody>
      </p:sp>
      <p:sp>
        <p:nvSpPr>
          <p:cNvPr id="4" name="Foliennummernplatzhalter 3"/>
          <p:cNvSpPr>
            <a:spLocks noGrp="1"/>
          </p:cNvSpPr>
          <p:nvPr>
            <p:ph type="sldNum" sz="quarter" idx="12"/>
          </p:nvPr>
        </p:nvSpPr>
        <p:spPr/>
        <p:txBody>
          <a:bodyPr/>
          <a:lstStyle/>
          <a:p>
            <a:fld id="{0CFEC368-1D7A-4F81-ABF6-AE0E36BAF64C}" type="slidenum">
              <a:rPr lang="en-US" smtClean="0"/>
              <a:pPr/>
              <a:t>11</a:t>
            </a:fld>
            <a:endParaRPr lang="en-US"/>
          </a:p>
        </p:txBody>
      </p:sp>
      <p:sp>
        <p:nvSpPr>
          <p:cNvPr id="5" name="Datumsplatzhalter 4"/>
          <p:cNvSpPr>
            <a:spLocks noGrp="1"/>
          </p:cNvSpPr>
          <p:nvPr>
            <p:ph type="dt" sz="half" idx="10"/>
          </p:nvPr>
        </p:nvSpPr>
        <p:spPr/>
        <p:txBody>
          <a:bodyPr/>
          <a:lstStyle/>
          <a:p>
            <a:fld id="{851C4BBC-D214-5742-9AA3-E67807B07F6C}" type="datetime2">
              <a:rPr lang="de-DE" smtClean="0"/>
              <a:t>Mittwoch, 21. September 16</a:t>
            </a:fld>
            <a:endParaRPr lang="en-US"/>
          </a:p>
        </p:txBody>
      </p:sp>
    </p:spTree>
    <p:extLst>
      <p:ext uri="{BB962C8B-B14F-4D97-AF65-F5344CB8AC3E}">
        <p14:creationId xmlns:p14="http://schemas.microsoft.com/office/powerpoint/2010/main" val="32993974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Semesterbeitrag</a:t>
            </a:r>
            <a:endParaRPr lang="de-DE" dirty="0"/>
          </a:p>
        </p:txBody>
      </p:sp>
      <p:sp>
        <p:nvSpPr>
          <p:cNvPr id="3" name="Inhaltsplatzhalter 2"/>
          <p:cNvSpPr>
            <a:spLocks noGrp="1"/>
          </p:cNvSpPr>
          <p:nvPr>
            <p:ph idx="1"/>
          </p:nvPr>
        </p:nvSpPr>
        <p:spPr/>
        <p:txBody>
          <a:bodyPr/>
          <a:lstStyle/>
          <a:p>
            <a:pPr marL="0" indent="0">
              <a:buNone/>
            </a:pPr>
            <a:r>
              <a:rPr lang="de-DE" dirty="0" smtClean="0"/>
              <a:t>Der Semesterbeitrag für das Studentenwerk, das studentische Jahresticket und den </a:t>
            </a:r>
            <a:r>
              <a:rPr lang="de-DE" dirty="0" err="1" smtClean="0"/>
              <a:t>StuRa</a:t>
            </a:r>
            <a:r>
              <a:rPr lang="de-DE" dirty="0" smtClean="0"/>
              <a:t> wird jedes </a:t>
            </a:r>
            <a:r>
              <a:rPr lang="de-DE" dirty="0"/>
              <a:t>S</a:t>
            </a:r>
            <a:r>
              <a:rPr lang="de-DE" dirty="0" smtClean="0"/>
              <a:t>emester fällig</a:t>
            </a:r>
          </a:p>
          <a:p>
            <a:endParaRPr lang="de-DE" dirty="0"/>
          </a:p>
          <a:p>
            <a:r>
              <a:rPr lang="de-DE" dirty="0" smtClean="0"/>
              <a:t>Die Bezahlung des Beitrags gilt Gleichzeitig als Rückmeldung zum Studium</a:t>
            </a:r>
          </a:p>
          <a:p>
            <a:r>
              <a:rPr lang="de-DE" dirty="0" smtClean="0"/>
              <a:t>Rückmeldung am Terminal mit EC-Karte (Foyer Z-Gebäude) oder per Überweisung mit </a:t>
            </a:r>
            <a:r>
              <a:rPr lang="de-DE" dirty="0"/>
              <a:t>A</a:t>
            </a:r>
            <a:r>
              <a:rPr lang="de-DE" dirty="0" smtClean="0"/>
              <a:t>ngabe des SBKZ </a:t>
            </a:r>
          </a:p>
          <a:p>
            <a:endParaRPr lang="de-DE" dirty="0" smtClean="0"/>
          </a:p>
          <a:p>
            <a:r>
              <a:rPr lang="de-DE" b="1" dirty="0" smtClean="0"/>
              <a:t>Eine nicht fristgemäße Rückmeldung kann zur Exmatrikulation führen </a:t>
            </a:r>
          </a:p>
          <a:p>
            <a:endParaRPr lang="de-DE" dirty="0"/>
          </a:p>
          <a:p>
            <a:endParaRPr lang="de-DE" dirty="0"/>
          </a:p>
        </p:txBody>
      </p:sp>
      <p:sp>
        <p:nvSpPr>
          <p:cNvPr id="5" name="Foliennummernplatzhalter 4"/>
          <p:cNvSpPr>
            <a:spLocks noGrp="1"/>
          </p:cNvSpPr>
          <p:nvPr>
            <p:ph type="sldNum" sz="quarter" idx="12"/>
          </p:nvPr>
        </p:nvSpPr>
        <p:spPr/>
        <p:txBody>
          <a:bodyPr/>
          <a:lstStyle/>
          <a:p>
            <a:fld id="{0CFEC368-1D7A-4F81-ABF6-AE0E36BAF64C}" type="slidenum">
              <a:rPr lang="en-US" smtClean="0"/>
              <a:pPr/>
              <a:t>2</a:t>
            </a:fld>
            <a:endParaRPr lang="en-US"/>
          </a:p>
        </p:txBody>
      </p:sp>
      <p:sp>
        <p:nvSpPr>
          <p:cNvPr id="6" name="Datumsplatzhalter 5"/>
          <p:cNvSpPr>
            <a:spLocks noGrp="1"/>
          </p:cNvSpPr>
          <p:nvPr>
            <p:ph type="dt" sz="half" idx="10"/>
          </p:nvPr>
        </p:nvSpPr>
        <p:spPr/>
        <p:txBody>
          <a:bodyPr/>
          <a:lstStyle/>
          <a:p>
            <a:fld id="{8C12F7D0-870C-C649-A06A-DC6969E05243}" type="datetime2">
              <a:rPr lang="de-DE" smtClean="0"/>
              <a:t>Mittwoch, 21. September 16</a:t>
            </a:fld>
            <a:endParaRPr lang="en-US"/>
          </a:p>
        </p:txBody>
      </p:sp>
    </p:spTree>
    <p:extLst>
      <p:ext uri="{BB962C8B-B14F-4D97-AF65-F5344CB8AC3E}">
        <p14:creationId xmlns:p14="http://schemas.microsoft.com/office/powerpoint/2010/main" val="13326835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Beitragszusammensetzung</a:t>
            </a:r>
            <a:endParaRPr lang="de-DE" dirty="0"/>
          </a:p>
        </p:txBody>
      </p:sp>
      <p:sp>
        <p:nvSpPr>
          <p:cNvPr id="4" name="Foliennummernplatzhalter 3"/>
          <p:cNvSpPr>
            <a:spLocks noGrp="1"/>
          </p:cNvSpPr>
          <p:nvPr>
            <p:ph type="sldNum" sz="quarter" idx="12"/>
          </p:nvPr>
        </p:nvSpPr>
        <p:spPr/>
        <p:txBody>
          <a:bodyPr/>
          <a:lstStyle/>
          <a:p>
            <a:fld id="{0CFEC368-1D7A-4F81-ABF6-AE0E36BAF64C}" type="slidenum">
              <a:rPr lang="en-US" smtClean="0"/>
              <a:pPr/>
              <a:t>3</a:t>
            </a:fld>
            <a:endParaRPr lang="en-US"/>
          </a:p>
        </p:txBody>
      </p:sp>
      <p:sp>
        <p:nvSpPr>
          <p:cNvPr id="5" name="Datumsplatzhalter 4"/>
          <p:cNvSpPr>
            <a:spLocks noGrp="1"/>
          </p:cNvSpPr>
          <p:nvPr>
            <p:ph type="dt" sz="half" idx="10"/>
          </p:nvPr>
        </p:nvSpPr>
        <p:spPr/>
        <p:txBody>
          <a:bodyPr/>
          <a:lstStyle/>
          <a:p>
            <a:fld id="{936B5877-79F5-2B40-B559-9EDB364DD947}" type="datetime2">
              <a:rPr lang="de-DE" smtClean="0"/>
              <a:t>Mittwoch, 21. September 16</a:t>
            </a:fld>
            <a:endParaRPr lang="en-US"/>
          </a:p>
        </p:txBody>
      </p:sp>
      <p:pic>
        <p:nvPicPr>
          <p:cNvPr id="8" name="Inhaltsplatzhalter 7" descr="csm_logo_845e634551.jpg"/>
          <p:cNvPicPr>
            <a:picLocks noGrp="1" noChangeAspect="1"/>
          </p:cNvPicPr>
          <p:nvPr>
            <p:ph idx="1"/>
          </p:nvPr>
        </p:nvPicPr>
        <p:blipFill>
          <a:blip r:embed="rId3">
            <a:extLst>
              <a:ext uri="{28A0092B-C50C-407E-A947-70E740481C1C}">
                <a14:useLocalDpi xmlns:a14="http://schemas.microsoft.com/office/drawing/2010/main" val="0"/>
              </a:ext>
            </a:extLst>
          </a:blip>
          <a:srcRect l="2811" r="2811"/>
          <a:stretch>
            <a:fillRect/>
          </a:stretch>
        </p:blipFill>
        <p:spPr>
          <a:xfrm>
            <a:off x="780473" y="3556431"/>
            <a:ext cx="2279073" cy="1207416"/>
          </a:xfrm>
        </p:spPr>
      </p:pic>
      <p:pic>
        <p:nvPicPr>
          <p:cNvPr id="9" name="Bild 8" descr="vvo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3902794"/>
            <a:ext cx="2286000" cy="508000"/>
          </a:xfrm>
          <a:prstGeom prst="rect">
            <a:avLst/>
          </a:prstGeom>
        </p:spPr>
      </p:pic>
      <p:sp>
        <p:nvSpPr>
          <p:cNvPr id="10" name="Textfeld 9"/>
          <p:cNvSpPr txBox="1"/>
          <p:nvPr/>
        </p:nvSpPr>
        <p:spPr>
          <a:xfrm>
            <a:off x="6338454" y="3902794"/>
            <a:ext cx="2173792" cy="646331"/>
          </a:xfrm>
          <a:prstGeom prst="rect">
            <a:avLst/>
          </a:prstGeom>
          <a:noFill/>
        </p:spPr>
        <p:txBody>
          <a:bodyPr wrap="none" rtlCol="0">
            <a:spAutoFit/>
          </a:bodyPr>
          <a:lstStyle/>
          <a:p>
            <a:r>
              <a:rPr lang="de-DE" dirty="0" err="1" smtClean="0"/>
              <a:t>Studierendenschaft</a:t>
            </a:r>
            <a:endParaRPr lang="de-DE" dirty="0" smtClean="0"/>
          </a:p>
          <a:p>
            <a:r>
              <a:rPr lang="de-DE" dirty="0" smtClean="0"/>
              <a:t>Fachschaftsrat</a:t>
            </a:r>
            <a:endParaRPr lang="de-DE" dirty="0"/>
          </a:p>
        </p:txBody>
      </p:sp>
      <p:cxnSp>
        <p:nvCxnSpPr>
          <p:cNvPr id="14" name="Gerade Verbindung mit Pfeil 13"/>
          <p:cNvCxnSpPr/>
          <p:nvPr/>
        </p:nvCxnSpPr>
        <p:spPr>
          <a:xfrm flipH="1">
            <a:off x="1639455" y="1905000"/>
            <a:ext cx="1085272" cy="14454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Gerade Verbindung mit Pfeil 16"/>
          <p:cNvCxnSpPr/>
          <p:nvPr/>
        </p:nvCxnSpPr>
        <p:spPr>
          <a:xfrm>
            <a:off x="6338454" y="1801091"/>
            <a:ext cx="1143001" cy="1549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Gerade Verbindung mit Pfeil 18"/>
          <p:cNvCxnSpPr/>
          <p:nvPr/>
        </p:nvCxnSpPr>
        <p:spPr>
          <a:xfrm>
            <a:off x="4283364" y="1801091"/>
            <a:ext cx="23091" cy="14085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36226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57200" y="2936203"/>
            <a:ext cx="8229600" cy="990600"/>
          </a:xfrm>
        </p:spPr>
        <p:txBody>
          <a:bodyPr/>
          <a:lstStyle/>
          <a:p>
            <a:pPr algn="ctr"/>
            <a:r>
              <a:rPr lang="de-DE" dirty="0"/>
              <a:t>s</a:t>
            </a:r>
            <a:r>
              <a:rPr lang="de-DE" dirty="0" smtClean="0"/>
              <a:t>tudentisches Jahresticket</a:t>
            </a:r>
            <a:endParaRPr lang="de-DE" dirty="0"/>
          </a:p>
        </p:txBody>
      </p:sp>
      <p:sp>
        <p:nvSpPr>
          <p:cNvPr id="7" name="Foliennummernplatzhalter 6"/>
          <p:cNvSpPr>
            <a:spLocks noGrp="1"/>
          </p:cNvSpPr>
          <p:nvPr>
            <p:ph type="sldNum" sz="quarter" idx="12"/>
          </p:nvPr>
        </p:nvSpPr>
        <p:spPr/>
        <p:txBody>
          <a:bodyPr/>
          <a:lstStyle/>
          <a:p>
            <a:fld id="{0CFEC368-1D7A-4F81-ABF6-AE0E36BAF64C}" type="slidenum">
              <a:rPr lang="en-US" smtClean="0"/>
              <a:pPr/>
              <a:t>4</a:t>
            </a:fld>
            <a:endParaRPr lang="en-US"/>
          </a:p>
        </p:txBody>
      </p:sp>
      <p:sp>
        <p:nvSpPr>
          <p:cNvPr id="8" name="Datumsplatzhalter 7"/>
          <p:cNvSpPr>
            <a:spLocks noGrp="1"/>
          </p:cNvSpPr>
          <p:nvPr>
            <p:ph type="dt" sz="half" idx="10"/>
          </p:nvPr>
        </p:nvSpPr>
        <p:spPr/>
        <p:txBody>
          <a:bodyPr/>
          <a:lstStyle/>
          <a:p>
            <a:fld id="{9F5F99D5-CB65-A541-B08D-A6EA04745874}" type="datetime2">
              <a:rPr lang="de-DE" smtClean="0"/>
              <a:t>Mittwoch, 21. September 16</a:t>
            </a:fld>
            <a:endParaRPr lang="en-US"/>
          </a:p>
        </p:txBody>
      </p:sp>
    </p:spTree>
    <p:extLst>
      <p:ext uri="{BB962C8B-B14F-4D97-AF65-F5344CB8AC3E}">
        <p14:creationId xmlns:p14="http://schemas.microsoft.com/office/powerpoint/2010/main" val="38625745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Geltungsbereich</a:t>
            </a:r>
            <a:endParaRPr lang="de-DE" dirty="0"/>
          </a:p>
        </p:txBody>
      </p:sp>
      <p:sp>
        <p:nvSpPr>
          <p:cNvPr id="3" name="Inhaltsplatzhalter 2"/>
          <p:cNvSpPr>
            <a:spLocks noGrp="1"/>
          </p:cNvSpPr>
          <p:nvPr>
            <p:ph idx="1"/>
          </p:nvPr>
        </p:nvSpPr>
        <p:spPr>
          <a:xfrm>
            <a:off x="457200" y="1600200"/>
            <a:ext cx="8432800" cy="4876800"/>
          </a:xfrm>
        </p:spPr>
        <p:txBody>
          <a:bodyPr>
            <a:normAutofit fontScale="85000" lnSpcReduction="10000"/>
          </a:bodyPr>
          <a:lstStyle/>
          <a:p>
            <a:pPr marL="0" indent="0">
              <a:buNone/>
            </a:pPr>
            <a:r>
              <a:rPr lang="de-DE" b="1" dirty="0" smtClean="0"/>
              <a:t>personelle Gültigkeit</a:t>
            </a:r>
          </a:p>
          <a:p>
            <a:pPr>
              <a:lnSpc>
                <a:spcPct val="130000"/>
              </a:lnSpc>
            </a:pPr>
            <a:r>
              <a:rPr lang="de-DE" sz="1900" dirty="0" smtClean="0"/>
              <a:t>nur in Verbindung mit einem gültigem Personaldokument</a:t>
            </a:r>
          </a:p>
          <a:p>
            <a:pPr>
              <a:lnSpc>
                <a:spcPct val="130000"/>
              </a:lnSpc>
            </a:pPr>
            <a:r>
              <a:rPr lang="de-DE" sz="1900" dirty="0" smtClean="0"/>
              <a:t>nicht übertragbar und gestattet keine Mitnahme von weiteren Personen</a:t>
            </a:r>
          </a:p>
          <a:p>
            <a:pPr marL="0" indent="0">
              <a:buNone/>
            </a:pPr>
            <a:r>
              <a:rPr lang="de-DE" b="1" dirty="0"/>
              <a:t>z</a:t>
            </a:r>
            <a:r>
              <a:rPr lang="de-DE" b="1" dirty="0" smtClean="0"/>
              <a:t>eitliche Gültigkeit</a:t>
            </a:r>
          </a:p>
          <a:p>
            <a:pPr>
              <a:lnSpc>
                <a:spcPct val="120000"/>
              </a:lnSpc>
            </a:pPr>
            <a:r>
              <a:rPr lang="de-DE" sz="1900" dirty="0" smtClean="0"/>
              <a:t>im Wintersemester vom 01.09. – 28/29.02</a:t>
            </a:r>
          </a:p>
          <a:p>
            <a:pPr>
              <a:lnSpc>
                <a:spcPct val="120000"/>
              </a:lnSpc>
            </a:pPr>
            <a:r>
              <a:rPr lang="de-DE" sz="1900" dirty="0" smtClean="0"/>
              <a:t>Im Sommersemester vom 01.03. – 31.08. </a:t>
            </a:r>
          </a:p>
          <a:p>
            <a:pPr>
              <a:lnSpc>
                <a:spcPct val="120000"/>
              </a:lnSpc>
            </a:pPr>
            <a:r>
              <a:rPr lang="de-DE" sz="1900" dirty="0" smtClean="0"/>
              <a:t>Nicht bei dem Aufdruck „XXXXXXX“</a:t>
            </a:r>
          </a:p>
          <a:p>
            <a:pPr marL="0" indent="0">
              <a:buNone/>
            </a:pPr>
            <a:r>
              <a:rPr lang="de-DE" b="1" dirty="0" smtClean="0"/>
              <a:t>räumliche Gültigkeit</a:t>
            </a:r>
          </a:p>
          <a:p>
            <a:pPr>
              <a:lnSpc>
                <a:spcPct val="130000"/>
              </a:lnSpc>
            </a:pPr>
            <a:r>
              <a:rPr lang="de-DE" sz="1900" dirty="0" smtClean="0"/>
              <a:t>in </a:t>
            </a:r>
            <a:r>
              <a:rPr lang="de-DE" sz="1900" dirty="0"/>
              <a:t>allen Verkehrsmitteln im VVO-Gebiet </a:t>
            </a:r>
            <a:r>
              <a:rPr lang="de-DE" sz="1900" dirty="0" smtClean="0"/>
              <a:t>sowie</a:t>
            </a:r>
            <a:endParaRPr lang="de-DE" sz="1900" dirty="0"/>
          </a:p>
          <a:p>
            <a:pPr>
              <a:lnSpc>
                <a:spcPct val="130000"/>
              </a:lnSpc>
            </a:pPr>
            <a:r>
              <a:rPr lang="de-DE" sz="1900" dirty="0"/>
              <a:t>in den Nahverkehrszügen folgender Verkehrsunternehmen bis zum letzten Haltebahnhof in Sachsen</a:t>
            </a:r>
          </a:p>
          <a:p>
            <a:pPr lvl="1">
              <a:lnSpc>
                <a:spcPct val="130000"/>
              </a:lnSpc>
            </a:pPr>
            <a:r>
              <a:rPr lang="de-DE" sz="1900" dirty="0" smtClean="0"/>
              <a:t>Deutschen </a:t>
            </a:r>
            <a:r>
              <a:rPr lang="de-DE" sz="1900" dirty="0"/>
              <a:t>Bahn AG: S, RB, RE, </a:t>
            </a:r>
            <a:r>
              <a:rPr lang="de-DE" sz="1900" dirty="0" smtClean="0"/>
              <a:t>IRE</a:t>
            </a:r>
            <a:endParaRPr lang="de-DE" sz="1900" dirty="0"/>
          </a:p>
          <a:p>
            <a:pPr lvl="1">
              <a:lnSpc>
                <a:spcPct val="130000"/>
              </a:lnSpc>
            </a:pPr>
            <a:r>
              <a:rPr lang="de-DE" sz="1900" dirty="0"/>
              <a:t>Vogtlandbahn GmbH: VBG und TXL</a:t>
            </a:r>
          </a:p>
          <a:p>
            <a:pPr lvl="1">
              <a:lnSpc>
                <a:spcPct val="130000"/>
              </a:lnSpc>
            </a:pPr>
            <a:r>
              <a:rPr lang="de-DE" sz="1900" dirty="0" err="1" smtClean="0"/>
              <a:t>Veolia</a:t>
            </a:r>
            <a:r>
              <a:rPr lang="de-DE" sz="1900" dirty="0" smtClean="0"/>
              <a:t> </a:t>
            </a:r>
            <a:r>
              <a:rPr lang="de-DE" sz="1900" dirty="0"/>
              <a:t>Verkehr </a:t>
            </a:r>
            <a:r>
              <a:rPr lang="de-DE" sz="1900" dirty="0" err="1"/>
              <a:t>Regio</a:t>
            </a:r>
            <a:r>
              <a:rPr lang="de-DE" sz="1900" dirty="0"/>
              <a:t> Ost GmbH, </a:t>
            </a:r>
            <a:r>
              <a:rPr lang="de-DE" sz="1900" dirty="0" err="1"/>
              <a:t>Veolia</a:t>
            </a:r>
            <a:r>
              <a:rPr lang="de-DE" sz="1900" dirty="0"/>
              <a:t> Verkehr Sachsen-Anhalt GmbH: MRB</a:t>
            </a:r>
          </a:p>
          <a:p>
            <a:pPr marL="0" indent="0">
              <a:buNone/>
            </a:pPr>
            <a:endParaRPr lang="de-DE" dirty="0"/>
          </a:p>
          <a:p>
            <a:pPr marL="0" indent="0">
              <a:buNone/>
            </a:pPr>
            <a:endParaRPr lang="de-DE" dirty="0" smtClean="0"/>
          </a:p>
          <a:p>
            <a:pPr marL="0" indent="0">
              <a:buNone/>
            </a:pPr>
            <a:endParaRPr lang="de-DE" dirty="0"/>
          </a:p>
        </p:txBody>
      </p:sp>
      <p:sp>
        <p:nvSpPr>
          <p:cNvPr id="4" name="Foliennummernplatzhalter 3"/>
          <p:cNvSpPr>
            <a:spLocks noGrp="1"/>
          </p:cNvSpPr>
          <p:nvPr>
            <p:ph type="sldNum" sz="quarter" idx="12"/>
          </p:nvPr>
        </p:nvSpPr>
        <p:spPr/>
        <p:txBody>
          <a:bodyPr/>
          <a:lstStyle/>
          <a:p>
            <a:fld id="{0CFEC368-1D7A-4F81-ABF6-AE0E36BAF64C}" type="slidenum">
              <a:rPr lang="en-US" smtClean="0"/>
              <a:pPr/>
              <a:t>5</a:t>
            </a:fld>
            <a:endParaRPr lang="en-US"/>
          </a:p>
        </p:txBody>
      </p:sp>
      <p:sp>
        <p:nvSpPr>
          <p:cNvPr id="5" name="Datumsplatzhalter 4"/>
          <p:cNvSpPr>
            <a:spLocks noGrp="1"/>
          </p:cNvSpPr>
          <p:nvPr>
            <p:ph type="dt" sz="half" idx="10"/>
          </p:nvPr>
        </p:nvSpPr>
        <p:spPr/>
        <p:txBody>
          <a:bodyPr/>
          <a:lstStyle/>
          <a:p>
            <a:fld id="{FA3B39B5-050D-B745-97EB-8B75122637FD}" type="datetime2">
              <a:rPr lang="de-DE" smtClean="0"/>
              <a:t>Mittwoch, 21. September 16</a:t>
            </a:fld>
            <a:endParaRPr lang="en-US"/>
          </a:p>
        </p:txBody>
      </p:sp>
    </p:spTree>
    <p:extLst>
      <p:ext uri="{BB962C8B-B14F-4D97-AF65-F5344CB8AC3E}">
        <p14:creationId xmlns:p14="http://schemas.microsoft.com/office/powerpoint/2010/main" val="7385952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VVO</a:t>
            </a:r>
            <a:endParaRPr lang="de-DE" dirty="0"/>
          </a:p>
        </p:txBody>
      </p:sp>
      <p:pic>
        <p:nvPicPr>
          <p:cNvPr id="4" name="Inhaltsplatzhalter 3" descr="vvo.png"/>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1261" r="-11261"/>
          <a:stretch>
            <a:fillRect/>
          </a:stretch>
        </p:blipFill>
        <p:spPr>
          <a:xfrm>
            <a:off x="207810" y="1431640"/>
            <a:ext cx="8748000" cy="518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Foliennummernplatzhalter 4"/>
          <p:cNvSpPr>
            <a:spLocks noGrp="1"/>
          </p:cNvSpPr>
          <p:nvPr>
            <p:ph type="sldNum" sz="quarter" idx="12"/>
          </p:nvPr>
        </p:nvSpPr>
        <p:spPr/>
        <p:txBody>
          <a:bodyPr/>
          <a:lstStyle/>
          <a:p>
            <a:fld id="{0CFEC368-1D7A-4F81-ABF6-AE0E36BAF64C}" type="slidenum">
              <a:rPr lang="en-US" smtClean="0"/>
              <a:pPr/>
              <a:t>6</a:t>
            </a:fld>
            <a:endParaRPr lang="en-US"/>
          </a:p>
        </p:txBody>
      </p:sp>
      <p:sp>
        <p:nvSpPr>
          <p:cNvPr id="6" name="Datumsplatzhalter 5"/>
          <p:cNvSpPr>
            <a:spLocks noGrp="1"/>
          </p:cNvSpPr>
          <p:nvPr>
            <p:ph type="dt" sz="half" idx="10"/>
          </p:nvPr>
        </p:nvSpPr>
        <p:spPr/>
        <p:txBody>
          <a:bodyPr/>
          <a:lstStyle/>
          <a:p>
            <a:fld id="{598E7101-9E52-754D-9EA1-A60135D80F4C}" type="datetime2">
              <a:rPr lang="de-DE" smtClean="0"/>
              <a:t>Mittwoch, 21. September 16</a:t>
            </a:fld>
            <a:endParaRPr lang="en-US"/>
          </a:p>
        </p:txBody>
      </p:sp>
    </p:spTree>
    <p:extLst>
      <p:ext uri="{BB962C8B-B14F-4D97-AF65-F5344CB8AC3E}">
        <p14:creationId xmlns:p14="http://schemas.microsoft.com/office/powerpoint/2010/main" val="33955859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18980"/>
            <a:ext cx="8229600" cy="990600"/>
          </a:xfrm>
        </p:spPr>
        <p:txBody>
          <a:bodyPr/>
          <a:lstStyle/>
          <a:p>
            <a:r>
              <a:rPr lang="de-DE" dirty="0" smtClean="0"/>
              <a:t>Der SPNV </a:t>
            </a:r>
            <a:endParaRPr lang="de-DE" dirty="0"/>
          </a:p>
        </p:txBody>
      </p:sp>
      <p:pic>
        <p:nvPicPr>
          <p:cNvPr id="6" name="Inhaltsplatzhalter 5"/>
          <p:cNvPicPr>
            <a:picLocks noGrp="1" noChangeAspect="1"/>
          </p:cNvPicPr>
          <p:nvPr>
            <p:ph idx="1"/>
          </p:nvPr>
        </p:nvPicPr>
        <p:blipFill>
          <a:blip r:embed="rId3"/>
          <a:srcRect l="-9569" r="-9569"/>
          <a:stretch>
            <a:fillRect/>
          </a:stretch>
        </p:blipFill>
        <p:spPr>
          <a:xfrm>
            <a:off x="147074" y="1269998"/>
            <a:ext cx="8884227" cy="52647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Foliennummernplatzhalter 6"/>
          <p:cNvSpPr>
            <a:spLocks noGrp="1"/>
          </p:cNvSpPr>
          <p:nvPr>
            <p:ph type="sldNum" sz="quarter" idx="12"/>
          </p:nvPr>
        </p:nvSpPr>
        <p:spPr/>
        <p:txBody>
          <a:bodyPr/>
          <a:lstStyle/>
          <a:p>
            <a:fld id="{0CFEC368-1D7A-4F81-ABF6-AE0E36BAF64C}" type="slidenum">
              <a:rPr lang="en-US" smtClean="0"/>
              <a:pPr/>
              <a:t>7</a:t>
            </a:fld>
            <a:endParaRPr lang="en-US"/>
          </a:p>
        </p:txBody>
      </p:sp>
      <p:sp>
        <p:nvSpPr>
          <p:cNvPr id="8" name="Datumsplatzhalter 7"/>
          <p:cNvSpPr>
            <a:spLocks noGrp="1"/>
          </p:cNvSpPr>
          <p:nvPr>
            <p:ph type="dt" sz="half" idx="10"/>
          </p:nvPr>
        </p:nvSpPr>
        <p:spPr/>
        <p:txBody>
          <a:bodyPr/>
          <a:lstStyle/>
          <a:p>
            <a:fld id="{63300096-99DB-A44E-B1D9-597F22C724B0}" type="datetime2">
              <a:rPr lang="de-DE" smtClean="0"/>
              <a:t>Mittwoch, 21. September 16</a:t>
            </a:fld>
            <a:endParaRPr lang="en-US"/>
          </a:p>
        </p:txBody>
      </p:sp>
    </p:spTree>
    <p:extLst>
      <p:ext uri="{BB962C8B-B14F-4D97-AF65-F5344CB8AC3E}">
        <p14:creationId xmlns:p14="http://schemas.microsoft.com/office/powerpoint/2010/main" val="6154702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Transitstrecken</a:t>
            </a:r>
            <a:endParaRPr lang="de-DE" dirty="0"/>
          </a:p>
        </p:txBody>
      </p:sp>
      <p:sp>
        <p:nvSpPr>
          <p:cNvPr id="3" name="Inhaltsplatzhalter 2"/>
          <p:cNvSpPr>
            <a:spLocks noGrp="1"/>
          </p:cNvSpPr>
          <p:nvPr>
            <p:ph idx="1"/>
          </p:nvPr>
        </p:nvSpPr>
        <p:spPr/>
        <p:txBody>
          <a:bodyPr/>
          <a:lstStyle/>
          <a:p>
            <a:r>
              <a:rPr lang="de-DE" dirty="0" smtClean="0"/>
              <a:t>das studentische Jahresticket gilt auch im Transitverkehr auf folgenden Strecken</a:t>
            </a:r>
          </a:p>
          <a:p>
            <a:pPr lvl="1"/>
            <a:endParaRPr lang="de-DE" dirty="0"/>
          </a:p>
          <a:p>
            <a:pPr lvl="1"/>
            <a:r>
              <a:rPr lang="de-DE" dirty="0" smtClean="0"/>
              <a:t>KBS 530: gilt in Thüringen nur im Transitverkehr zwischen den Haltepunkten Crimmitschau bzw. Meerane und Regis-</a:t>
            </a:r>
            <a:r>
              <a:rPr lang="de-DE" dirty="0" err="1" smtClean="0"/>
              <a:t>Breitingen</a:t>
            </a:r>
            <a:endParaRPr lang="de-DE" dirty="0" smtClean="0"/>
          </a:p>
          <a:p>
            <a:pPr lvl="1"/>
            <a:endParaRPr lang="de-DE" dirty="0" smtClean="0"/>
          </a:p>
          <a:p>
            <a:pPr lvl="1"/>
            <a:r>
              <a:rPr lang="de-DE" dirty="0" smtClean="0"/>
              <a:t>KBS 228: gilt in Brandenburg nur im </a:t>
            </a:r>
            <a:r>
              <a:rPr lang="de-DE" dirty="0"/>
              <a:t>T</a:t>
            </a:r>
            <a:r>
              <a:rPr lang="de-DE" dirty="0" smtClean="0"/>
              <a:t>ransitverkehr  nur zwischen den Haltepunkten </a:t>
            </a:r>
            <a:r>
              <a:rPr lang="de-DE" dirty="0" err="1" smtClean="0"/>
              <a:t>Beilrode</a:t>
            </a:r>
            <a:r>
              <a:rPr lang="de-DE" dirty="0" smtClean="0"/>
              <a:t> und Ruhland </a:t>
            </a:r>
          </a:p>
          <a:p>
            <a:pPr lvl="1"/>
            <a:endParaRPr lang="de-DE" dirty="0"/>
          </a:p>
          <a:p>
            <a:pPr lvl="1"/>
            <a:r>
              <a:rPr lang="de-DE" dirty="0"/>
              <a:t>Bei einem Zustieg innerhalb der Transitstrecken ist eine Fahrkarte bis zum ersten fahrplanmäßigen Haltepunkt des Geltungsbereiches zu lösen.</a:t>
            </a:r>
          </a:p>
        </p:txBody>
      </p:sp>
      <p:sp>
        <p:nvSpPr>
          <p:cNvPr id="4" name="Foliennummernplatzhalter 3"/>
          <p:cNvSpPr>
            <a:spLocks noGrp="1"/>
          </p:cNvSpPr>
          <p:nvPr>
            <p:ph type="sldNum" sz="quarter" idx="12"/>
          </p:nvPr>
        </p:nvSpPr>
        <p:spPr/>
        <p:txBody>
          <a:bodyPr/>
          <a:lstStyle/>
          <a:p>
            <a:fld id="{0CFEC368-1D7A-4F81-ABF6-AE0E36BAF64C}" type="slidenum">
              <a:rPr lang="en-US" smtClean="0"/>
              <a:pPr/>
              <a:t>8</a:t>
            </a:fld>
            <a:endParaRPr lang="en-US"/>
          </a:p>
        </p:txBody>
      </p:sp>
      <p:sp>
        <p:nvSpPr>
          <p:cNvPr id="5" name="Datumsplatzhalter 4"/>
          <p:cNvSpPr>
            <a:spLocks noGrp="1"/>
          </p:cNvSpPr>
          <p:nvPr>
            <p:ph type="dt" sz="half" idx="10"/>
          </p:nvPr>
        </p:nvSpPr>
        <p:spPr/>
        <p:txBody>
          <a:bodyPr/>
          <a:lstStyle/>
          <a:p>
            <a:fld id="{DB65A1ED-D759-7F46-ABFE-1B3E1D564C68}" type="datetime2">
              <a:rPr lang="de-DE" smtClean="0"/>
              <a:t>Mittwoch, 21. September 16</a:t>
            </a:fld>
            <a:endParaRPr lang="en-US"/>
          </a:p>
        </p:txBody>
      </p:sp>
    </p:spTree>
    <p:extLst>
      <p:ext uri="{BB962C8B-B14F-4D97-AF65-F5344CB8AC3E}">
        <p14:creationId xmlns:p14="http://schemas.microsoft.com/office/powerpoint/2010/main" val="6107673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Fahrrad und Hundemitnahme</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427861053"/>
              </p:ext>
            </p:extLst>
          </p:nvPr>
        </p:nvGraphicFramePr>
        <p:xfrm>
          <a:off x="364837" y="2073589"/>
          <a:ext cx="8229600" cy="3153294"/>
        </p:xfrm>
        <a:graphic>
          <a:graphicData uri="http://schemas.openxmlformats.org/drawingml/2006/table">
            <a:tbl>
              <a:tblPr firstRow="1" bandRow="1">
                <a:tableStyleId>{69CF1AB2-1976-4502-BF36-3FF5EA218861}</a:tableStyleId>
              </a:tblPr>
              <a:tblGrid>
                <a:gridCol w="2743200"/>
                <a:gridCol w="2743200"/>
                <a:gridCol w="2743200"/>
              </a:tblGrid>
              <a:tr h="616527">
                <a:tc>
                  <a:txBody>
                    <a:bodyPr/>
                    <a:lstStyle/>
                    <a:p>
                      <a:r>
                        <a:rPr lang="de-DE" dirty="0" smtClean="0"/>
                        <a:t>Busse und Straßenbahnen</a:t>
                      </a:r>
                      <a:endParaRPr lang="de-DE" dirty="0"/>
                    </a:p>
                  </a:txBody>
                  <a:tcPr/>
                </a:tc>
                <a:tc>
                  <a:txBody>
                    <a:bodyPr/>
                    <a:lstStyle/>
                    <a:p>
                      <a:r>
                        <a:rPr lang="de-DE" dirty="0" smtClean="0"/>
                        <a:t>Montag bis Freitag</a:t>
                      </a:r>
                      <a:endParaRPr lang="de-DE" dirty="0"/>
                    </a:p>
                  </a:txBody>
                  <a:tcPr/>
                </a:tc>
                <a:tc>
                  <a:txBody>
                    <a:bodyPr/>
                    <a:lstStyle/>
                    <a:p>
                      <a:r>
                        <a:rPr lang="de-DE" dirty="0" smtClean="0"/>
                        <a:t>19 Uhr bis 4 Uhr</a:t>
                      </a:r>
                      <a:endParaRPr lang="de-DE" dirty="0"/>
                    </a:p>
                  </a:txBody>
                  <a:tcPr/>
                </a:tc>
              </a:tr>
              <a:tr h="616527">
                <a:tc>
                  <a:txBody>
                    <a:bodyPr/>
                    <a:lstStyle/>
                    <a:p>
                      <a:endParaRPr lang="de-DE"/>
                    </a:p>
                  </a:txBody>
                  <a:tcPr/>
                </a:tc>
                <a:tc>
                  <a:txBody>
                    <a:bodyPr/>
                    <a:lstStyle/>
                    <a:p>
                      <a:r>
                        <a:rPr lang="de-DE" dirty="0" smtClean="0"/>
                        <a:t>Sonnabend, Sonntag und Feiertage</a:t>
                      </a:r>
                      <a:endParaRPr lang="de-DE" dirty="0"/>
                    </a:p>
                  </a:txBody>
                  <a:tcPr/>
                </a:tc>
                <a:tc>
                  <a:txBody>
                    <a:bodyPr/>
                    <a:lstStyle/>
                    <a:p>
                      <a:r>
                        <a:rPr lang="de-DE" dirty="0" smtClean="0"/>
                        <a:t>ganztägig</a:t>
                      </a:r>
                      <a:endParaRPr lang="de-DE" dirty="0"/>
                    </a:p>
                  </a:txBody>
                  <a:tcPr/>
                </a:tc>
              </a:tr>
              <a:tr h="616527">
                <a:tc>
                  <a:txBody>
                    <a:bodyPr/>
                    <a:lstStyle/>
                    <a:p>
                      <a:r>
                        <a:rPr lang="de-DE" dirty="0" smtClean="0"/>
                        <a:t>Nahverkehrszüge</a:t>
                      </a:r>
                      <a:endParaRPr lang="de-DE" dirty="0"/>
                    </a:p>
                  </a:txBody>
                  <a:tcPr/>
                </a:tc>
                <a:tc>
                  <a:txBody>
                    <a:bodyPr/>
                    <a:lstStyle/>
                    <a:p>
                      <a:r>
                        <a:rPr lang="de-DE" dirty="0" smtClean="0"/>
                        <a:t>Montag bis</a:t>
                      </a:r>
                      <a:r>
                        <a:rPr lang="de-DE" baseline="0" dirty="0" smtClean="0"/>
                        <a:t> Freitag</a:t>
                      </a:r>
                      <a:endParaRPr lang="de-DE" dirty="0"/>
                    </a:p>
                  </a:txBody>
                  <a:tcPr/>
                </a:tc>
                <a:tc>
                  <a:txBody>
                    <a:bodyPr/>
                    <a:lstStyle/>
                    <a:p>
                      <a:r>
                        <a:rPr lang="de-DE" dirty="0" smtClean="0"/>
                        <a:t>19 Uhr bis</a:t>
                      </a:r>
                      <a:r>
                        <a:rPr lang="de-DE" baseline="0" dirty="0" smtClean="0"/>
                        <a:t> 4 Uhr</a:t>
                      </a:r>
                      <a:endParaRPr lang="de-DE" dirty="0"/>
                    </a:p>
                  </a:txBody>
                  <a:tcPr/>
                </a:tc>
              </a:tr>
              <a:tr h="616527">
                <a:tc>
                  <a:txBody>
                    <a:bodyPr/>
                    <a:lstStyle/>
                    <a:p>
                      <a:endParaRPr lang="de-DE"/>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Sonnabend, Sonntag und Feiertage</a:t>
                      </a:r>
                    </a:p>
                  </a:txBody>
                  <a:tcPr/>
                </a:tc>
                <a:tc>
                  <a:txBody>
                    <a:bodyPr/>
                    <a:lstStyle/>
                    <a:p>
                      <a:r>
                        <a:rPr lang="de-DE" dirty="0" smtClean="0"/>
                        <a:t>Keine unentgeltliche Mitnahme</a:t>
                      </a:r>
                      <a:r>
                        <a:rPr lang="de-DE" baseline="0" dirty="0" smtClean="0"/>
                        <a:t> </a:t>
                      </a:r>
                      <a:r>
                        <a:rPr lang="de-DE" dirty="0" smtClean="0"/>
                        <a:t> </a:t>
                      </a:r>
                      <a:endParaRPr lang="de-DE" dirty="0"/>
                    </a:p>
                  </a:txBody>
                  <a:tcPr/>
                </a:tc>
              </a:tr>
              <a:tr h="616527">
                <a:tc>
                  <a:txBody>
                    <a:bodyPr/>
                    <a:lstStyle/>
                    <a:p>
                      <a:r>
                        <a:rPr lang="de-DE" dirty="0" smtClean="0"/>
                        <a:t>Fähren im VVO</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täglich</a:t>
                      </a:r>
                    </a:p>
                  </a:txBody>
                  <a:tcPr/>
                </a:tc>
                <a:tc>
                  <a:txBody>
                    <a:bodyPr/>
                    <a:lstStyle/>
                    <a:p>
                      <a:r>
                        <a:rPr lang="de-DE" dirty="0" smtClean="0"/>
                        <a:t>ganztätig</a:t>
                      </a:r>
                      <a:endParaRPr lang="de-DE" dirty="0"/>
                    </a:p>
                  </a:txBody>
                  <a:tcPr/>
                </a:tc>
              </a:tr>
            </a:tbl>
          </a:graphicData>
        </a:graphic>
      </p:graphicFrame>
      <p:sp>
        <p:nvSpPr>
          <p:cNvPr id="6" name="Foliennummernplatzhalter 5"/>
          <p:cNvSpPr>
            <a:spLocks noGrp="1"/>
          </p:cNvSpPr>
          <p:nvPr>
            <p:ph type="sldNum" sz="quarter" idx="12"/>
          </p:nvPr>
        </p:nvSpPr>
        <p:spPr/>
        <p:txBody>
          <a:bodyPr/>
          <a:lstStyle/>
          <a:p>
            <a:fld id="{0CFEC368-1D7A-4F81-ABF6-AE0E36BAF64C}" type="slidenum">
              <a:rPr lang="en-US" smtClean="0"/>
              <a:pPr/>
              <a:t>9</a:t>
            </a:fld>
            <a:endParaRPr lang="en-US"/>
          </a:p>
        </p:txBody>
      </p:sp>
      <p:sp>
        <p:nvSpPr>
          <p:cNvPr id="7" name="Datumsplatzhalter 6"/>
          <p:cNvSpPr>
            <a:spLocks noGrp="1"/>
          </p:cNvSpPr>
          <p:nvPr>
            <p:ph type="dt" sz="half" idx="10"/>
          </p:nvPr>
        </p:nvSpPr>
        <p:spPr/>
        <p:txBody>
          <a:bodyPr/>
          <a:lstStyle/>
          <a:p>
            <a:fld id="{63BA9EBA-C27C-F64A-A958-BCF84D6E5667}" type="datetime2">
              <a:rPr lang="de-DE" smtClean="0"/>
              <a:t>Mittwoch, 21. September 16</a:t>
            </a:fld>
            <a:endParaRPr lang="en-US"/>
          </a:p>
        </p:txBody>
      </p:sp>
    </p:spTree>
    <p:extLst>
      <p:ext uri="{BB962C8B-B14F-4D97-AF65-F5344CB8AC3E}">
        <p14:creationId xmlns:p14="http://schemas.microsoft.com/office/powerpoint/2010/main" val="204903355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larheit">
  <a:themeElements>
    <a:clrScheme name="Benutzerdefiniert 3">
      <a:dk1>
        <a:srgbClr val="292934"/>
      </a:dk1>
      <a:lt1>
        <a:srgbClr val="FFFFFF"/>
      </a:lt1>
      <a:dk2>
        <a:srgbClr val="EC8728"/>
      </a:dk2>
      <a:lt2>
        <a:srgbClr val="F3F2DC"/>
      </a:lt2>
      <a:accent1>
        <a:srgbClr val="EE871C"/>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larheit">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Klarheit.thmx</Template>
  <TotalTime>0</TotalTime>
  <Words>583</Words>
  <Application>Microsoft Macintosh PowerPoint</Application>
  <PresentationFormat>Bildschirmpräsentation (4:3)</PresentationFormat>
  <Paragraphs>115</Paragraphs>
  <Slides>11</Slides>
  <Notes>7</Notes>
  <HiddenSlides>0</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Klarheit</vt:lpstr>
      <vt:lpstr>Semesterbeitrag &amp; studentisches Jahresticket</vt:lpstr>
      <vt:lpstr>Semesterbeitrag</vt:lpstr>
      <vt:lpstr>Beitragszusammensetzung</vt:lpstr>
      <vt:lpstr>studentisches Jahresticket</vt:lpstr>
      <vt:lpstr>Geltungsbereich</vt:lpstr>
      <vt:lpstr>Der VVO</vt:lpstr>
      <vt:lpstr>Der SPNV </vt:lpstr>
      <vt:lpstr>Transitstrecken</vt:lpstr>
      <vt:lpstr>Fahrrad und Hundemitnahme</vt:lpstr>
      <vt:lpstr>Befreiung und Rückerstattung</vt:lpstr>
      <vt:lpstr>Kontakt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Semesterbeitrag &amp; studentisches Jahresticket</dc:title>
  <dc:creator>Georg</dc:creator>
  <cp:lastModifiedBy>Georg</cp:lastModifiedBy>
  <cp:revision>16</cp:revision>
  <cp:lastPrinted>2016-09-07T11:13:00Z</cp:lastPrinted>
  <dcterms:created xsi:type="dcterms:W3CDTF">2016-09-07T09:03:00Z</dcterms:created>
  <dcterms:modified xsi:type="dcterms:W3CDTF">2016-09-21T16:15:05Z</dcterms:modified>
</cp:coreProperties>
</file>