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7" r:id="rId12"/>
    <p:sldId id="266" r:id="rId13"/>
    <p:sldId id="271" r:id="rId14"/>
    <p:sldId id="269" r:id="rId15"/>
    <p:sldId id="270" r:id="rId16"/>
    <p:sldId id="268" r:id="rId17"/>
    <p:sldId id="272" r:id="rId18"/>
    <p:sldId id="273" r:id="rId19"/>
    <p:sldId id="274" r:id="rId20"/>
    <p:sldId id="275" r:id="rId21"/>
    <p:sldId id="276" r:id="rId22"/>
    <p:sldId id="277" r:id="rId23"/>
    <p:sldId id="285" r:id="rId24"/>
    <p:sldId id="278" r:id="rId25"/>
    <p:sldId id="279" r:id="rId26"/>
    <p:sldId id="280" r:id="rId27"/>
    <p:sldId id="281" r:id="rId28"/>
    <p:sldId id="283" r:id="rId29"/>
    <p:sldId id="282" r:id="rId30"/>
    <p:sldId id="284" r:id="rId3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3ABAD-05FD-4871-88DC-2FB49ECBCB1F}" type="datetimeFigureOut">
              <a:rPr lang="de-DE" smtClean="0"/>
              <a:pPr/>
              <a:t>24.09.2015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AF860-054F-41DA-AF29-7360870296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3204-9AAD-479D-BA6E-0A8BE27D1993}" type="datetime1">
              <a:rPr lang="de-DE" smtClean="0"/>
              <a:pPr/>
              <a:t>24.09.2015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00CE-1FAE-4148-96A7-47E5CD12E30D}" type="datetime1">
              <a:rPr lang="de-DE" smtClean="0"/>
              <a:pPr/>
              <a:t>24.09.2015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909B-5047-420D-867D-6977F9EADD67}" type="datetime1">
              <a:rPr lang="de-DE" smtClean="0"/>
              <a:pPr/>
              <a:t>24.09.2015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9AFD-069A-4EF0-AAEA-DC21F0620267}" type="datetime1">
              <a:rPr lang="de-DE" smtClean="0"/>
              <a:pPr/>
              <a:t>24.09.2015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C3143-758F-4F68-AC4A-7A4DE99780DC}" type="datetime1">
              <a:rPr lang="de-DE" smtClean="0"/>
              <a:pPr/>
              <a:t>24.09.2015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074DE-C993-4FB8-B6F2-266AF3AD0AE4}" type="datetime1">
              <a:rPr lang="de-DE" smtClean="0"/>
              <a:pPr/>
              <a:t>24.09.2015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AFF3-16C3-4CEB-B93D-B7C6D416AE31}" type="datetime1">
              <a:rPr lang="de-DE" smtClean="0"/>
              <a:pPr/>
              <a:t>24.09.2015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49EA-DEA5-4EB6-A419-00EB1A561C57}" type="datetime1">
              <a:rPr lang="de-DE" smtClean="0"/>
              <a:pPr/>
              <a:t>24.09.2015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56B2C-8342-4718-9EA0-2D98FFA142D1}" type="datetime1">
              <a:rPr lang="de-DE" smtClean="0"/>
              <a:pPr/>
              <a:t>24.09.2015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7CAE-0683-4D19-9E7F-D516521AF2EA}" type="datetime1">
              <a:rPr lang="de-DE" smtClean="0"/>
              <a:pPr/>
              <a:t>24.09.2015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F18E-5257-46CE-9097-94BD9D4613BE}" type="datetime1">
              <a:rPr lang="de-DE" smtClean="0"/>
              <a:pPr/>
              <a:t>24.09.2015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ED346-1043-4FB0-B0D2-B3C1D90880C5}" type="datetime1">
              <a:rPr lang="de-DE" smtClean="0"/>
              <a:pPr/>
              <a:t>24.09.2015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4B3A1-79FC-496A-A12D-5698FF874BE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652120" y="6021288"/>
            <a:ext cx="3923928" cy="720080"/>
          </a:xfrm>
        </p:spPr>
        <p:txBody>
          <a:bodyPr/>
          <a:lstStyle/>
          <a:p>
            <a:r>
              <a:rPr lang="de-DE" dirty="0" smtClean="0"/>
              <a:t>28.09.2015</a:t>
            </a:r>
            <a:endParaRPr lang="de-DE" dirty="0"/>
          </a:p>
        </p:txBody>
      </p:sp>
      <p:pic>
        <p:nvPicPr>
          <p:cNvPr id="1026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348880"/>
            <a:ext cx="5034513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Allgemeines zur Fakultät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1556792"/>
            <a:ext cx="7704856" cy="403244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Name:</a:t>
            </a:r>
            <a:r>
              <a:rPr lang="de-DE" dirty="0" smtClean="0"/>
              <a:t> Fakultät Informatik / Mathematik</a:t>
            </a:r>
          </a:p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Dekan:</a:t>
            </a:r>
            <a:r>
              <a:rPr lang="de-DE" dirty="0" smtClean="0"/>
              <a:t> Professor </a:t>
            </a:r>
            <a:r>
              <a:rPr lang="de-DE" dirty="0" err="1" smtClean="0"/>
              <a:t>Westfeld</a:t>
            </a:r>
            <a:endParaRPr lang="de-DE" dirty="0" smtClean="0"/>
          </a:p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Studiengänge:</a:t>
            </a:r>
            <a:r>
              <a:rPr lang="de-DE" dirty="0" smtClean="0"/>
              <a:t> </a:t>
            </a:r>
          </a:p>
          <a:p>
            <a:pPr marL="514350" indent="-514350">
              <a:buNone/>
            </a:pPr>
            <a:r>
              <a:rPr lang="de-DE" dirty="0" smtClean="0"/>
              <a:t>	Allgemeine Informatik (B/D), Medieninformatik (B/D), Wirtschaftsinformatik (B/D), </a:t>
            </a:r>
          </a:p>
          <a:p>
            <a:pPr marL="514350" indent="-514350">
              <a:buNone/>
            </a:pPr>
            <a:r>
              <a:rPr lang="de-DE" sz="2200" dirty="0" smtClean="0"/>
              <a:t>	</a:t>
            </a:r>
            <a:r>
              <a:rPr lang="de-DE" sz="3500" dirty="0" smtClean="0"/>
              <a:t>Master Angewandte Informationstechnologien</a:t>
            </a:r>
          </a:p>
          <a:p>
            <a:pPr marL="514350" indent="-514350">
              <a:buNone/>
            </a:pPr>
            <a:endParaRPr lang="de-DE" sz="3500" dirty="0" smtClean="0"/>
          </a:p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Studenten:</a:t>
            </a:r>
            <a:r>
              <a:rPr lang="de-DE" dirty="0" smtClean="0"/>
              <a:t> ca. 600</a:t>
            </a:r>
          </a:p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Professoren: </a:t>
            </a:r>
            <a:r>
              <a:rPr lang="de-DE" dirty="0" smtClean="0"/>
              <a:t>ca. 30</a:t>
            </a:r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10</a:t>
            </a:fld>
            <a:r>
              <a:rPr lang="de-DE" dirty="0" smtClean="0"/>
              <a:t>/30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Studentenausweis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59632" y="1700808"/>
            <a:ext cx="7488832" cy="36004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de-DE" dirty="0" smtClean="0"/>
              <a:t>E-</a:t>
            </a:r>
            <a:r>
              <a:rPr lang="de-DE" dirty="0" err="1" smtClean="0"/>
              <a:t>Meal</a:t>
            </a:r>
            <a:r>
              <a:rPr lang="de-DE" dirty="0" smtClean="0"/>
              <a:t> (Elektronisches Zahlungsmittel) 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de-DE" dirty="0" smtClean="0"/>
              <a:t>Mensa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de-DE" dirty="0" smtClean="0"/>
              <a:t>Café Listig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de-DE" dirty="0" smtClean="0"/>
              <a:t>Zugangskarte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de-DE" dirty="0" smtClean="0"/>
              <a:t>HTW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de-DE" dirty="0" smtClean="0"/>
              <a:t>Parkplatz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de-DE" dirty="0" smtClean="0"/>
              <a:t>Identifikation (Prüfung, Wahlen)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de-DE" dirty="0" smtClean="0"/>
              <a:t>Bibliothekskarte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de-DE" dirty="0" smtClean="0"/>
              <a:t>Fahrkarte (Nahverkehr, Zug in Sachsen)</a:t>
            </a:r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11</a:t>
            </a:fld>
            <a:r>
              <a:rPr lang="de-DE" dirty="0" smtClean="0"/>
              <a:t>/30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Nummern</a:t>
            </a:r>
            <a:endParaRPr lang="de-DE" dirty="0">
              <a:solidFill>
                <a:schemeClr val="tx2"/>
              </a:solidFill>
            </a:endParaRPr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12</a:t>
            </a:fld>
            <a:r>
              <a:rPr lang="de-DE" dirty="0" smtClean="0"/>
              <a:t>/30</a:t>
            </a:r>
            <a:endParaRPr lang="de-DE" dirty="0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Bibliotheksnummer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sXXXXX</a:t>
                      </a:r>
                      <a:endParaRPr lang="de-DE" dirty="0" smtClean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de-DE" dirty="0" smtClean="0"/>
                        <a:t> Zentraler </a:t>
                      </a:r>
                      <a:r>
                        <a:rPr lang="de-DE" dirty="0" err="1" smtClean="0"/>
                        <a:t>Loginname</a:t>
                      </a:r>
                      <a:r>
                        <a:rPr lang="de-DE" dirty="0" smtClean="0"/>
                        <a:t> (WLAN, </a:t>
                      </a:r>
                      <a:r>
                        <a:rPr lang="de-DE" smtClean="0"/>
                        <a:t>Labor etc.)</a:t>
                      </a:r>
                      <a:endParaRPr lang="de-DE" dirty="0" smtClean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de-DE" dirty="0" smtClean="0"/>
                        <a:t> E-Mailadresse (dazu später mehr)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Inhaltsplatzhalter 6"/>
          <p:cNvGraphicFramePr>
            <a:graphicFrameLocks/>
          </p:cNvGraphicFramePr>
          <p:nvPr/>
        </p:nvGraphicFramePr>
        <p:xfrm>
          <a:off x="467544" y="3501008"/>
          <a:ext cx="82296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13460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Matrikelnummer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de-DE" dirty="0" smtClean="0"/>
                        <a:t> XXXXX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de-DE" dirty="0" smtClean="0"/>
                        <a:t> Prüfungsnummer</a:t>
                      </a:r>
                      <a:r>
                        <a:rPr lang="de-DE" baseline="0" dirty="0" smtClean="0"/>
                        <a:t> (darunter werden Noten veröffentlicht)</a:t>
                      </a:r>
                      <a:endParaRPr lang="de-DE" dirty="0" smtClean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de-DE" dirty="0" smtClean="0"/>
                        <a:t> </a:t>
                      </a:r>
                      <a:r>
                        <a:rPr lang="de-DE" dirty="0" smtClean="0">
                          <a:solidFill>
                            <a:schemeClr val="accent6"/>
                          </a:solidFill>
                        </a:rPr>
                        <a:t>nicht</a:t>
                      </a:r>
                      <a:r>
                        <a:rPr lang="de-DE" baseline="0" dirty="0" smtClean="0">
                          <a:solidFill>
                            <a:schemeClr val="accent6"/>
                          </a:solidFill>
                        </a:rPr>
                        <a:t> mit dem Namen angeben!</a:t>
                      </a:r>
                      <a:endParaRPr lang="de-DE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E-Mail Adressen</a:t>
            </a:r>
            <a:endParaRPr lang="de-DE" dirty="0">
              <a:solidFill>
                <a:schemeClr val="tx2"/>
              </a:solidFill>
            </a:endParaRPr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13</a:t>
            </a:fld>
            <a:r>
              <a:rPr lang="de-DE" dirty="0" smtClean="0"/>
              <a:t>/30</a:t>
            </a:r>
            <a:endParaRPr lang="de-DE" dirty="0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Fakultätsadresse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de-DE" dirty="0" smtClean="0"/>
                        <a:t> http://webmail.informatik.htw-dresden.de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de-DE" dirty="0" smtClean="0"/>
                        <a:t> sXXXXX@informatik.htw-dresden.de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de-DE" dirty="0" smtClean="0"/>
                        <a:t> Fakultätsinterne</a:t>
                      </a:r>
                      <a:r>
                        <a:rPr lang="de-DE" baseline="0" dirty="0" smtClean="0"/>
                        <a:t> Funktionen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Inhaltsplatzhalter 6"/>
          <p:cNvGraphicFramePr>
            <a:graphicFrameLocks/>
          </p:cNvGraphicFramePr>
          <p:nvPr/>
        </p:nvGraphicFramePr>
        <p:xfrm>
          <a:off x="467544" y="3501008"/>
          <a:ext cx="82296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134600">
                <a:tc>
                  <a:txBody>
                    <a:bodyPr/>
                    <a:lstStyle/>
                    <a:p>
                      <a:r>
                        <a:rPr lang="de-DE" dirty="0" smtClean="0"/>
                        <a:t>Hochschuladresse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de-DE" dirty="0" smtClean="0"/>
                        <a:t> http://webmail.htw-dresden.de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de-DE" dirty="0" smtClean="0"/>
                        <a:t> sXXXXX@htw-dresden.de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de-DE" dirty="0" smtClean="0"/>
                        <a:t> Hochschulinformationen</a:t>
                      </a:r>
                      <a:endParaRPr lang="de-DE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Weitere Zugänge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1412776"/>
            <a:ext cx="8172400" cy="4320480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Notenportal:</a:t>
            </a:r>
            <a:r>
              <a:rPr lang="de-DE" dirty="0" smtClean="0"/>
              <a:t>  </a:t>
            </a:r>
          </a:p>
          <a:p>
            <a:pPr marL="514350" indent="-514350">
              <a:buNone/>
            </a:pPr>
            <a:r>
              <a:rPr lang="de-DE" dirty="0" smtClean="0">
                <a:solidFill>
                  <a:schemeClr val="accent1"/>
                </a:solidFill>
              </a:rPr>
              <a:t>		</a:t>
            </a:r>
            <a:r>
              <a:rPr lang="de-DE" sz="2900" dirty="0" smtClean="0">
                <a:solidFill>
                  <a:schemeClr val="accent1"/>
                </a:solidFill>
              </a:rPr>
              <a:t>http://www.htw-dresden.de/studium/studierende/pruefungsangelegenheiten.html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	- Login: Matr.NR., Geburtsdatum (ändern!)</a:t>
            </a:r>
          </a:p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OPAL:</a:t>
            </a:r>
            <a:r>
              <a:rPr lang="de-DE" dirty="0" smtClean="0"/>
              <a:t>  </a:t>
            </a:r>
          </a:p>
          <a:p>
            <a:pPr marL="514350" indent="-514350">
              <a:buNone/>
            </a:pPr>
            <a:r>
              <a:rPr lang="de-DE" dirty="0" smtClean="0">
                <a:solidFill>
                  <a:schemeClr val="accent1"/>
                </a:solidFill>
              </a:rPr>
              <a:t>		https://bildungsportal.sachsen.de/opal</a:t>
            </a:r>
          </a:p>
          <a:p>
            <a:pPr marL="514350" indent="-514350">
              <a:buNone/>
            </a:pPr>
            <a:r>
              <a:rPr lang="de-DE" dirty="0" smtClean="0"/>
              <a:t>		- Login: S-Nummer, Passwort</a:t>
            </a:r>
          </a:p>
          <a:p>
            <a:pPr marL="514350" indent="-514350">
              <a:buNone/>
            </a:pPr>
            <a:r>
              <a:rPr lang="de-DE" dirty="0" err="1" smtClean="0">
                <a:solidFill>
                  <a:schemeClr val="tx2"/>
                </a:solidFill>
              </a:rPr>
              <a:t>ssh</a:t>
            </a:r>
            <a:r>
              <a:rPr lang="de-DE" dirty="0" smtClean="0">
                <a:solidFill>
                  <a:schemeClr val="tx2"/>
                </a:solidFill>
              </a:rPr>
              <a:t>:  </a:t>
            </a:r>
          </a:p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		</a:t>
            </a:r>
            <a:r>
              <a:rPr lang="de-DE" dirty="0" smtClean="0">
                <a:solidFill>
                  <a:schemeClr val="accent1"/>
                </a:solidFill>
              </a:rPr>
              <a:t>ssh://rob.rz.htw-dresden.de  </a:t>
            </a:r>
          </a:p>
          <a:p>
            <a:pPr marL="514350" indent="-514350">
              <a:buNone/>
            </a:pPr>
            <a:r>
              <a:rPr lang="de-DE" dirty="0" smtClean="0"/>
              <a:t>		- Login: S-Nummer, Passwort</a:t>
            </a:r>
            <a:endParaRPr lang="de-DE" dirty="0" smtClean="0">
              <a:solidFill>
                <a:schemeClr val="accent1"/>
              </a:solidFill>
            </a:endParaRPr>
          </a:p>
          <a:p>
            <a:pPr marL="514350" indent="-514350">
              <a:buNone/>
            </a:pPr>
            <a:r>
              <a:rPr lang="de-DE" dirty="0" err="1" smtClean="0">
                <a:solidFill>
                  <a:schemeClr val="tx2"/>
                </a:solidFill>
              </a:rPr>
              <a:t>rdesktop</a:t>
            </a:r>
            <a:r>
              <a:rPr lang="de-DE" dirty="0" smtClean="0">
                <a:solidFill>
                  <a:schemeClr val="tx2"/>
                </a:solidFill>
              </a:rPr>
              <a:t>: </a:t>
            </a:r>
          </a:p>
          <a:p>
            <a:pPr marL="514350" indent="-514350">
              <a:buNone/>
            </a:pPr>
            <a:r>
              <a:rPr lang="de-DE" dirty="0" smtClean="0"/>
              <a:t>		</a:t>
            </a:r>
            <a:r>
              <a:rPr lang="de-DE" dirty="0" smtClean="0">
                <a:solidFill>
                  <a:schemeClr val="accent1"/>
                </a:solidFill>
              </a:rPr>
              <a:t>its56.informatik.htw-dresden.de</a:t>
            </a:r>
          </a:p>
          <a:p>
            <a:pPr marL="514350" indent="-514350">
              <a:buNone/>
            </a:pPr>
            <a:r>
              <a:rPr lang="de-DE" dirty="0" smtClean="0">
                <a:solidFill>
                  <a:schemeClr val="accent1"/>
                </a:solidFill>
              </a:rPr>
              <a:t>		</a:t>
            </a:r>
            <a:r>
              <a:rPr lang="de-DE" dirty="0" smtClean="0"/>
              <a:t> - Login: S-Nummer, Passwort</a:t>
            </a:r>
            <a:endParaRPr lang="de-DE" dirty="0" smtClean="0">
              <a:solidFill>
                <a:schemeClr val="accent1"/>
              </a:solidFill>
            </a:endParaRP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r>
              <a:rPr lang="de-DE" dirty="0" smtClean="0"/>
              <a:t>Sowie VPN, Samba </a:t>
            </a:r>
            <a:r>
              <a:rPr lang="de-DE" dirty="0" err="1" smtClean="0"/>
              <a:t>ect</a:t>
            </a:r>
            <a:r>
              <a:rPr lang="de-DE" dirty="0" smtClean="0"/>
              <a:t>.</a:t>
            </a:r>
          </a:p>
          <a:p>
            <a:pPr marL="514350" indent="-514350">
              <a:buNone/>
            </a:pPr>
            <a:endParaRPr lang="de-DE" dirty="0" smtClean="0"/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14</a:t>
            </a:fld>
            <a:r>
              <a:rPr lang="de-DE" dirty="0" smtClean="0"/>
              <a:t>/30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WLAN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1412776"/>
            <a:ext cx="8568952" cy="432048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VPN/WEB:</a:t>
            </a:r>
            <a:r>
              <a:rPr lang="de-DE" dirty="0" smtClean="0"/>
              <a:t>  </a:t>
            </a:r>
          </a:p>
          <a:p>
            <a:pPr marL="514350" indent="-514350">
              <a:buNone/>
            </a:pPr>
            <a:r>
              <a:rPr lang="de-DE" dirty="0" smtClean="0">
                <a:solidFill>
                  <a:schemeClr val="accent1"/>
                </a:solidFill>
              </a:rPr>
              <a:t>	</a:t>
            </a:r>
            <a:r>
              <a:rPr lang="de-DE" dirty="0" smtClean="0"/>
              <a:t>	Seite anwählen</a:t>
            </a:r>
            <a:br>
              <a:rPr lang="de-DE" dirty="0" smtClean="0"/>
            </a:br>
            <a:r>
              <a:rPr lang="de-DE" dirty="0" smtClean="0"/>
              <a:t>	- Login: SXXXXX@htw-dresden.de,  Passwort</a:t>
            </a:r>
          </a:p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EDUROAM:</a:t>
            </a:r>
            <a:r>
              <a:rPr lang="de-DE" dirty="0" smtClean="0"/>
              <a:t>  </a:t>
            </a:r>
          </a:p>
          <a:p>
            <a:pPr marL="514350" indent="-514350">
              <a:buNone/>
            </a:pPr>
            <a:r>
              <a:rPr lang="de-DE" dirty="0" smtClean="0">
                <a:solidFill>
                  <a:schemeClr val="accent1"/>
                </a:solidFill>
              </a:rPr>
              <a:t>		</a:t>
            </a:r>
            <a:r>
              <a:rPr lang="de-DE" dirty="0" smtClean="0"/>
              <a:t>Einrichten </a:t>
            </a:r>
            <a:endParaRPr lang="de-DE" dirty="0" smtClean="0">
              <a:solidFill>
                <a:schemeClr val="accent1"/>
              </a:solidFill>
            </a:endParaRPr>
          </a:p>
          <a:p>
            <a:pPr marL="514350" indent="-514350">
              <a:buNone/>
            </a:pPr>
            <a:r>
              <a:rPr lang="de-DE" dirty="0" smtClean="0">
                <a:solidFill>
                  <a:schemeClr val="accent1"/>
                </a:solidFill>
              </a:rPr>
              <a:t>		http://wiki.stura.htw-dresden.de/index/WLAN</a:t>
            </a:r>
          </a:p>
          <a:p>
            <a:pPr marL="514350" indent="-514350">
              <a:buNone/>
            </a:pPr>
            <a:r>
              <a:rPr lang="de-DE" dirty="0" smtClean="0"/>
              <a:t>		- Login: S-Nummer, Passwort</a:t>
            </a:r>
            <a:br>
              <a:rPr lang="de-DE" dirty="0" smtClean="0"/>
            </a:br>
            <a:r>
              <a:rPr lang="de-DE" dirty="0" smtClean="0"/>
              <a:t>	Smartphone:  Zertifikat </a:t>
            </a:r>
            <a:r>
              <a:rPr lang="de-DE" dirty="0" err="1" smtClean="0"/>
              <a:t>Eduroam</a:t>
            </a:r>
            <a:r>
              <a:rPr lang="de-DE" dirty="0" smtClean="0"/>
              <a:t>-TUD</a:t>
            </a:r>
          </a:p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HTW-LAN:  </a:t>
            </a:r>
            <a:endParaRPr lang="de-DE" dirty="0" smtClean="0">
              <a:solidFill>
                <a:schemeClr val="accent1"/>
              </a:solidFill>
            </a:endParaRPr>
          </a:p>
          <a:p>
            <a:pPr marL="514350" indent="-514350">
              <a:buNone/>
            </a:pPr>
            <a:r>
              <a:rPr lang="de-DE" dirty="0" smtClean="0"/>
              <a:t>		(Intern bei Veranstaltungen)</a:t>
            </a:r>
            <a:endParaRPr lang="de-DE" dirty="0" smtClean="0">
              <a:solidFill>
                <a:schemeClr val="accent1"/>
              </a:solidFill>
            </a:endParaRP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endParaRPr lang="de-DE" dirty="0" smtClean="0"/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15</a:t>
            </a:fld>
            <a:r>
              <a:rPr lang="de-DE" dirty="0" smtClean="0"/>
              <a:t>/30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Stundenplan</a:t>
            </a:r>
            <a:endParaRPr lang="de-DE" dirty="0">
              <a:solidFill>
                <a:schemeClr val="tx2"/>
              </a:solidFill>
            </a:endParaRPr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16</a:t>
            </a:fld>
            <a:r>
              <a:rPr lang="de-DE" dirty="0" smtClean="0"/>
              <a:t>/30</a:t>
            </a:r>
            <a:endParaRPr lang="de-DE" dirty="0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</p:nvPr>
        </p:nvGraphicFramePr>
        <p:xfrm>
          <a:off x="539552" y="2852936"/>
          <a:ext cx="7488832" cy="16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8832"/>
              </a:tblGrid>
              <a:tr h="474725">
                <a:tc>
                  <a:txBody>
                    <a:bodyPr/>
                    <a:lstStyle/>
                    <a:p>
                      <a:r>
                        <a:rPr lang="de-DE" dirty="0" smtClean="0"/>
                        <a:t>Erste Woche</a:t>
                      </a:r>
                      <a:endParaRPr lang="de-DE" dirty="0"/>
                    </a:p>
                  </a:txBody>
                  <a:tcPr/>
                </a:tc>
              </a:tr>
              <a:tr h="1170555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de-DE" dirty="0" smtClean="0"/>
                        <a:t> Englisch startet wahrscheinlich erst in der 2. Woche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de-DE" dirty="0" smtClean="0"/>
                        <a:t> Übungen fallen wahrscheinlich</a:t>
                      </a:r>
                      <a:r>
                        <a:rPr lang="de-DE" baseline="0" dirty="0" smtClean="0"/>
                        <a:t> aus (E-Mails checken!)</a:t>
                      </a:r>
                      <a:r>
                        <a:rPr lang="de-DE" dirty="0" smtClean="0"/>
                        <a:t>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de-DE" dirty="0" smtClean="0"/>
                        <a:t> Mittwoch wichtig für Laboreinweisungen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="1" dirty="0" smtClean="0">
                          <a:solidFill>
                            <a:schemeClr val="accent6"/>
                          </a:solidFill>
                        </a:rPr>
                        <a:t>Wichtig!!!</a:t>
                      </a:r>
                      <a:endParaRPr lang="de-DE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1043608" y="1772816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tx2"/>
                </a:solidFill>
              </a:rPr>
              <a:t>1./ungerade :</a:t>
            </a:r>
            <a:r>
              <a:rPr lang="de-DE" dirty="0" smtClean="0"/>
              <a:t>	KW </a:t>
            </a:r>
            <a:r>
              <a:rPr lang="de-DE" dirty="0" err="1" smtClean="0"/>
              <a:t>mod</a:t>
            </a:r>
            <a:r>
              <a:rPr lang="de-DE" dirty="0" smtClean="0"/>
              <a:t> 2 = 1</a:t>
            </a:r>
          </a:p>
          <a:p>
            <a:r>
              <a:rPr lang="de-DE" dirty="0" smtClean="0">
                <a:solidFill>
                  <a:schemeClr val="tx2"/>
                </a:solidFill>
              </a:rPr>
              <a:t>2./gerade: </a:t>
            </a:r>
            <a:r>
              <a:rPr lang="de-DE" dirty="0" smtClean="0"/>
              <a:t>	KW </a:t>
            </a:r>
            <a:r>
              <a:rPr lang="de-DE" dirty="0" err="1" smtClean="0"/>
              <a:t>mod</a:t>
            </a:r>
            <a:r>
              <a:rPr lang="de-DE" dirty="0" smtClean="0"/>
              <a:t> 2 = 0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3. Mitwirkung</a:t>
            </a:r>
            <a:endParaRPr lang="de-DE" dirty="0">
              <a:solidFill>
                <a:schemeClr val="tx2"/>
              </a:solidFill>
            </a:endParaRPr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Studentenschaft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35088" y="2852936"/>
            <a:ext cx="8208912" cy="2592288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8 Fachschaften: </a:t>
            </a:r>
            <a:r>
              <a:rPr lang="de-DE" dirty="0" smtClean="0"/>
              <a:t> </a:t>
            </a:r>
            <a:r>
              <a:rPr lang="de-DE" dirty="0" err="1" smtClean="0"/>
              <a:t>Bauingenierwesen</a:t>
            </a:r>
            <a:r>
              <a:rPr lang="de-DE" dirty="0" smtClean="0"/>
              <a:t>/Architektur, Elektrotechnik, Geoinformation, Gestaltung, </a:t>
            </a:r>
            <a:r>
              <a:rPr lang="de-DE" dirty="0" smtClean="0">
                <a:solidFill>
                  <a:schemeClr val="accent6"/>
                </a:solidFill>
              </a:rPr>
              <a:t>Informatik/Mathematik</a:t>
            </a:r>
            <a:r>
              <a:rPr lang="de-DE" dirty="0" smtClean="0"/>
              <a:t>, Landbau/Landespflege, Maschinenbau/Verfahrenstechnik, Wirtschaftswissenschaften</a:t>
            </a:r>
            <a:endParaRPr lang="de-DE" dirty="0" smtClean="0">
              <a:solidFill>
                <a:schemeClr val="accent1"/>
              </a:solidFill>
            </a:endParaRPr>
          </a:p>
          <a:p>
            <a:pPr marL="514350" indent="-514350">
              <a:buNone/>
            </a:pPr>
            <a:endParaRPr lang="de-DE" dirty="0" smtClean="0">
              <a:solidFill>
                <a:schemeClr val="tx2"/>
              </a:solidFill>
            </a:endParaRPr>
          </a:p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8 FSRs:  </a:t>
            </a:r>
            <a:r>
              <a:rPr lang="de-DE" dirty="0" smtClean="0"/>
              <a:t>Aufgaben auf Fakultätsebene</a:t>
            </a:r>
          </a:p>
          <a:p>
            <a:pPr marL="514350" indent="-514350">
              <a:buNone/>
            </a:pPr>
            <a:endParaRPr lang="de-DE" dirty="0" smtClean="0">
              <a:solidFill>
                <a:schemeClr val="tx2"/>
              </a:solidFill>
            </a:endParaRPr>
          </a:p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Studentenschaft:  </a:t>
            </a:r>
            <a:r>
              <a:rPr lang="de-DE" dirty="0" smtClean="0"/>
              <a:t>durch </a:t>
            </a:r>
            <a:r>
              <a:rPr lang="de-DE" dirty="0" err="1" smtClean="0"/>
              <a:t>StuRa</a:t>
            </a:r>
            <a:r>
              <a:rPr lang="de-DE" dirty="0" smtClean="0"/>
              <a:t> vertreten, Aufgabe fachübergreifend</a:t>
            </a: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endParaRPr lang="de-DE" dirty="0" smtClean="0"/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18</a:t>
            </a:fld>
            <a:r>
              <a:rPr lang="de-DE" dirty="0" smtClean="0"/>
              <a:t>/30</a:t>
            </a:r>
            <a:endParaRPr lang="de-DE" dirty="0"/>
          </a:p>
        </p:txBody>
      </p:sp>
      <p:pic>
        <p:nvPicPr>
          <p:cNvPr id="1026" name="Picture 2" descr="C:\Users\Markus\Pictures\stur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196752"/>
            <a:ext cx="7164288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Hochschule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35088" y="1628800"/>
            <a:ext cx="8208912" cy="381642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Fakultätsebene: </a:t>
            </a:r>
            <a:r>
              <a:rPr lang="de-DE" dirty="0" smtClean="0"/>
              <a:t>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de-DE" dirty="0" smtClean="0"/>
              <a:t>	Fakultätsrat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de-DE" dirty="0" smtClean="0"/>
              <a:t>	Studienkommission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de-DE" dirty="0" smtClean="0"/>
              <a:t>	Prüfungsausschuss</a:t>
            </a:r>
          </a:p>
          <a:p>
            <a:pPr marL="514350" indent="-514350">
              <a:buNone/>
            </a:pPr>
            <a:endParaRPr lang="de-DE" dirty="0" smtClean="0">
              <a:solidFill>
                <a:schemeClr val="tx2"/>
              </a:solidFill>
            </a:endParaRPr>
          </a:p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Hochschulweit: 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de-DE" dirty="0" smtClean="0"/>
              <a:t>	Senat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de-DE" dirty="0" smtClean="0"/>
              <a:t>	erweiterter Senat</a:t>
            </a:r>
          </a:p>
          <a:p>
            <a:pPr marL="514350" indent="-514350">
              <a:buNone/>
            </a:pPr>
            <a:endParaRPr lang="de-DE" dirty="0" smtClean="0">
              <a:solidFill>
                <a:schemeClr val="tx2"/>
              </a:solidFill>
            </a:endParaRP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endParaRPr lang="de-DE" dirty="0" smtClean="0"/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19</a:t>
            </a:fld>
            <a:r>
              <a:rPr lang="de-DE" dirty="0" smtClean="0"/>
              <a:t>/30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Gliederung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59632" y="1988840"/>
            <a:ext cx="4536504" cy="290892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de-DE" dirty="0" smtClean="0"/>
              <a:t>Vorstellung</a:t>
            </a:r>
          </a:p>
          <a:p>
            <a:pPr marL="514350" indent="-514350">
              <a:buAutoNum type="arabicPeriod"/>
            </a:pPr>
            <a:r>
              <a:rPr lang="de-DE" dirty="0" smtClean="0"/>
              <a:t>Wissenswertes</a:t>
            </a:r>
          </a:p>
          <a:p>
            <a:pPr marL="514350" indent="-514350">
              <a:buAutoNum type="arabicPeriod"/>
            </a:pPr>
            <a:r>
              <a:rPr lang="de-DE" dirty="0" smtClean="0"/>
              <a:t>Mitwirkung</a:t>
            </a:r>
          </a:p>
          <a:p>
            <a:pPr marL="514350" indent="-514350">
              <a:buAutoNum type="arabicPeriod"/>
            </a:pPr>
            <a:r>
              <a:rPr lang="de-DE" dirty="0" smtClean="0"/>
              <a:t>Programmablauf</a:t>
            </a:r>
            <a:endParaRPr lang="de-DE" dirty="0"/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2</a:t>
            </a:fld>
            <a:r>
              <a:rPr lang="de-DE" dirty="0" smtClean="0"/>
              <a:t>/30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Fachschaftsrat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35088" y="1628800"/>
            <a:ext cx="8208912" cy="381642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de-DE" dirty="0" smtClean="0"/>
              <a:t>Wie gliedert sich der FSR ein?</a:t>
            </a:r>
          </a:p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  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de-DE" dirty="0" smtClean="0"/>
              <a:t>eigene Angebote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de-DE" dirty="0" smtClean="0"/>
              <a:t>Vertretung im </a:t>
            </a:r>
            <a:r>
              <a:rPr lang="de-DE" dirty="0" err="1" smtClean="0"/>
              <a:t>StuRa</a:t>
            </a:r>
            <a:endParaRPr lang="de-DE" dirty="0" smtClean="0"/>
          </a:p>
          <a:p>
            <a:pPr marL="914400" lvl="1" indent="-514350">
              <a:buFont typeface="Wingdings" pitchFamily="2" charset="2"/>
              <a:buChar char="Ø"/>
            </a:pPr>
            <a:r>
              <a:rPr lang="de-DE" dirty="0" smtClean="0"/>
              <a:t>Zusammenarbeit mit Studienkommissionen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de-DE" dirty="0" smtClean="0"/>
              <a:t>und Fakultätsrat</a:t>
            </a:r>
          </a:p>
          <a:p>
            <a:pPr marL="514350" indent="-514350">
              <a:buNone/>
            </a:pPr>
            <a:endParaRPr lang="de-DE" dirty="0" smtClean="0">
              <a:solidFill>
                <a:schemeClr val="tx2"/>
              </a:solidFill>
            </a:endParaRP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endParaRPr lang="de-DE" dirty="0" smtClean="0"/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20</a:t>
            </a:fld>
            <a:r>
              <a:rPr lang="de-DE" dirty="0" smtClean="0"/>
              <a:t>/30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Aktiv Mitwirken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35088" y="1844824"/>
            <a:ext cx="8208912" cy="2952328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de-DE" dirty="0" smtClean="0"/>
              <a:t>Habt ihr Lust mitzumachen?</a:t>
            </a:r>
          </a:p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  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de-DE" dirty="0" smtClean="0"/>
              <a:t>Im FSR vorbeikommen Raum: S517</a:t>
            </a:r>
            <a:br>
              <a:rPr lang="de-DE" dirty="0" smtClean="0"/>
            </a:br>
            <a:r>
              <a:rPr lang="de-DE" dirty="0" smtClean="0"/>
              <a:t>(am 06.10.2015 von 13-18 Uhr)! 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de-DE" dirty="0" smtClean="0"/>
              <a:t>Zu </a:t>
            </a:r>
            <a:r>
              <a:rPr lang="de-DE" dirty="0" smtClean="0"/>
              <a:t>unserem </a:t>
            </a:r>
            <a:r>
              <a:rPr lang="de-DE" dirty="0" smtClean="0"/>
              <a:t>Stand vorbei kommen (im Wirtschaftshof)!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de-DE" dirty="0" smtClean="0"/>
              <a:t>Zum </a:t>
            </a:r>
            <a:r>
              <a:rPr lang="de-DE" dirty="0" err="1" smtClean="0"/>
              <a:t>Erstigrillen</a:t>
            </a:r>
            <a:r>
              <a:rPr lang="de-DE" dirty="0" smtClean="0"/>
              <a:t> vorbei kommen (27.10.2015 ab 15 Uhr)!</a:t>
            </a:r>
          </a:p>
          <a:p>
            <a:pPr marL="914400" lvl="1" indent="-514350">
              <a:buFont typeface="Wingdings" pitchFamily="2" charset="2"/>
              <a:buChar char="Ø"/>
            </a:pPr>
            <a:endParaRPr lang="de-DE" dirty="0" smtClean="0"/>
          </a:p>
          <a:p>
            <a:pPr marL="514350" indent="-514350">
              <a:buNone/>
            </a:pPr>
            <a:endParaRPr lang="de-DE" dirty="0" smtClean="0">
              <a:solidFill>
                <a:schemeClr val="tx2"/>
              </a:solidFill>
            </a:endParaRP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endParaRPr lang="de-DE" dirty="0" smtClean="0"/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21</a:t>
            </a:fld>
            <a:r>
              <a:rPr lang="de-DE" dirty="0" smtClean="0"/>
              <a:t>/30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Aktiv Mitwirken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35088" y="1844824"/>
            <a:ext cx="8208912" cy="2952328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  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de-DE" dirty="0" smtClean="0"/>
              <a:t>Evaluation kann und sollte auch ohne Amt durchgeführt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de-DE" dirty="0" smtClean="0"/>
              <a:t>Bei den Wahlen teilnehmen</a:t>
            </a:r>
          </a:p>
          <a:p>
            <a:pPr marL="914400" lvl="1" indent="-514350">
              <a:buFont typeface="Wingdings" pitchFamily="2" charset="2"/>
              <a:buChar char="Ø"/>
            </a:pPr>
            <a:endParaRPr lang="de-DE" dirty="0" smtClean="0"/>
          </a:p>
          <a:p>
            <a:pPr marL="914400" lvl="1" indent="-514350">
              <a:buFont typeface="Wingdings" pitchFamily="2" charset="2"/>
              <a:buChar char="Ø"/>
            </a:pPr>
            <a:endParaRPr lang="de-DE" dirty="0" smtClean="0"/>
          </a:p>
          <a:p>
            <a:pPr marL="514350" indent="-514350">
              <a:buNone/>
            </a:pPr>
            <a:endParaRPr lang="de-DE" dirty="0" smtClean="0">
              <a:solidFill>
                <a:schemeClr val="tx2"/>
              </a:solidFill>
            </a:endParaRP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endParaRPr lang="de-DE" dirty="0" smtClean="0"/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22</a:t>
            </a:fld>
            <a:r>
              <a:rPr lang="de-DE" dirty="0" smtClean="0"/>
              <a:t>/30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Tipps zum Studium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35088" y="1484784"/>
            <a:ext cx="8208912" cy="3816424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de-DE" dirty="0" smtClean="0"/>
              <a:t>Schafft euer Studium…</a:t>
            </a:r>
          </a:p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  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de-DE" dirty="0" smtClean="0"/>
              <a:t>besucht die Lehrveranstaltungen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de-DE" dirty="0" smtClean="0"/>
              <a:t>Belege nicht bis auf die letzte Minute herausschieben 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de-DE" dirty="0" smtClean="0"/>
              <a:t>nachfragen in den Vorlesungen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de-DE" dirty="0" smtClean="0"/>
              <a:t>Praktika sind wichtig!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de-DE" dirty="0" smtClean="0"/>
              <a:t>Keine Abmeldung von Prüfungen!</a:t>
            </a:r>
          </a:p>
          <a:p>
            <a:pPr marL="514350" indent="-514350">
              <a:buNone/>
            </a:pPr>
            <a:endParaRPr lang="de-DE" dirty="0" smtClean="0">
              <a:solidFill>
                <a:schemeClr val="tx2"/>
              </a:solidFill>
            </a:endParaRP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endParaRPr lang="de-DE" dirty="0" smtClean="0"/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23</a:t>
            </a:fld>
            <a:r>
              <a:rPr lang="de-DE" dirty="0" smtClean="0"/>
              <a:t>/30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4. Weiterer Ablauf</a:t>
            </a:r>
            <a:endParaRPr lang="de-DE" dirty="0">
              <a:solidFill>
                <a:schemeClr val="tx2"/>
              </a:solidFill>
            </a:endParaRPr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Übersicht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412776"/>
            <a:ext cx="6840760" cy="3672408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Montag 	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de-DE" dirty="0" smtClean="0"/>
              <a:t>Vorstellung Gremien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de-DE" dirty="0" smtClean="0"/>
              <a:t>Hochschulrallye</a:t>
            </a:r>
          </a:p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Dienstag </a:t>
            </a:r>
            <a:r>
              <a:rPr lang="de-DE" dirty="0" smtClean="0"/>
              <a:t>	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de-DE" dirty="0" smtClean="0"/>
              <a:t>Wissenswertes rund ums Studium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de-DE" dirty="0" smtClean="0"/>
              <a:t>ESE-</a:t>
            </a:r>
            <a:r>
              <a:rPr lang="de-DE" dirty="0" err="1" smtClean="0"/>
              <a:t>Clubnight</a:t>
            </a:r>
            <a:endParaRPr lang="de-DE" dirty="0" smtClean="0"/>
          </a:p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Donnerstag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de-DE" dirty="0" smtClean="0"/>
              <a:t>Feierliche Immatrikulation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de-DE" dirty="0" smtClean="0"/>
              <a:t>Mathe-Vorbereitungskurs</a:t>
            </a:r>
          </a:p>
          <a:p>
            <a:pPr marL="514350" indent="-514350">
              <a:buNone/>
            </a:pPr>
            <a:r>
              <a:rPr lang="de-DE" dirty="0" smtClean="0">
                <a:solidFill>
                  <a:schemeClr val="tx2"/>
                </a:solidFill>
              </a:rPr>
              <a:t>Freitag</a:t>
            </a:r>
            <a:endParaRPr lang="de-DE" dirty="0" smtClean="0"/>
          </a:p>
          <a:p>
            <a:pPr marL="914400" lvl="1" indent="-514350">
              <a:buFont typeface="Wingdings" pitchFamily="2" charset="2"/>
              <a:buChar char="Ø"/>
            </a:pPr>
            <a:r>
              <a:rPr lang="de-DE" dirty="0" smtClean="0"/>
              <a:t>Infoveranstaltung Dekan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de-DE" dirty="0" smtClean="0"/>
              <a:t>Mathe-Vorbereitungskurs </a:t>
            </a:r>
          </a:p>
          <a:p>
            <a:pPr marL="914400" lvl="1" indent="-514350">
              <a:buNone/>
            </a:pPr>
            <a:endParaRPr lang="de-DE" dirty="0" smtClean="0"/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endParaRPr lang="de-DE" dirty="0" smtClean="0"/>
          </a:p>
          <a:p>
            <a:pPr marL="914400" lvl="1" indent="-514350">
              <a:buFont typeface="Wingdings" pitchFamily="2" charset="2"/>
              <a:buChar char="Ø"/>
            </a:pPr>
            <a:endParaRPr lang="de-DE" dirty="0" smtClean="0"/>
          </a:p>
          <a:p>
            <a:pPr marL="914400" lvl="1" indent="-514350">
              <a:buFont typeface="Wingdings" pitchFamily="2" charset="2"/>
              <a:buChar char="Ø"/>
            </a:pPr>
            <a:endParaRPr lang="de-DE" dirty="0" smtClean="0"/>
          </a:p>
          <a:p>
            <a:pPr marL="514350" indent="-514350">
              <a:buNone/>
            </a:pPr>
            <a:endParaRPr lang="de-DE" dirty="0" smtClean="0">
              <a:solidFill>
                <a:schemeClr val="tx2"/>
              </a:solidFill>
            </a:endParaRP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endParaRPr lang="de-DE" dirty="0" smtClean="0"/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25</a:t>
            </a:fld>
            <a:r>
              <a:rPr lang="de-DE" dirty="0" smtClean="0"/>
              <a:t>/30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Ablauf Heute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35088" y="1844824"/>
            <a:ext cx="8208912" cy="2952328"/>
          </a:xfrm>
        </p:spPr>
        <p:txBody>
          <a:bodyPr>
            <a:normAutofit/>
          </a:bodyPr>
          <a:lstStyle/>
          <a:p>
            <a:pPr marL="914400" lvl="1" indent="-514350">
              <a:buNone/>
            </a:pPr>
            <a:endParaRPr lang="de-DE" dirty="0" smtClean="0"/>
          </a:p>
          <a:p>
            <a:pPr marL="914400" lvl="1" indent="-514350">
              <a:buFont typeface="Wingdings" pitchFamily="2" charset="2"/>
              <a:buChar char="Ø"/>
            </a:pPr>
            <a:endParaRPr lang="de-DE" dirty="0" smtClean="0"/>
          </a:p>
          <a:p>
            <a:pPr marL="514350" indent="-514350">
              <a:buNone/>
            </a:pPr>
            <a:endParaRPr lang="de-DE" dirty="0" smtClean="0">
              <a:solidFill>
                <a:schemeClr val="tx2"/>
              </a:solidFill>
            </a:endParaRP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endParaRPr lang="de-DE" dirty="0" smtClean="0"/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26</a:t>
            </a:fld>
            <a:r>
              <a:rPr lang="de-DE" dirty="0" smtClean="0"/>
              <a:t>/30</a:t>
            </a:r>
            <a:endParaRPr lang="de-DE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1259632" y="1340768"/>
          <a:ext cx="6624736" cy="381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3744416"/>
              </a:tblGrid>
              <a:tr h="415819">
                <a:tc>
                  <a:txBody>
                    <a:bodyPr/>
                    <a:lstStyle/>
                    <a:p>
                      <a:r>
                        <a:rPr lang="de-DE" dirty="0" smtClean="0"/>
                        <a:t>Heute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Was, Wo</a:t>
                      </a:r>
                      <a:endParaRPr lang="de-DE" dirty="0"/>
                    </a:p>
                  </a:txBody>
                  <a:tcPr/>
                </a:tc>
              </a:tr>
              <a:tr h="415819">
                <a:tc>
                  <a:txBody>
                    <a:bodyPr/>
                    <a:lstStyle/>
                    <a:p>
                      <a:r>
                        <a:rPr lang="de-DE" dirty="0" smtClean="0"/>
                        <a:t>11:30 Uhr - 12:15 Uhr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Mensa</a:t>
                      </a:r>
                      <a:endParaRPr lang="de-DE" dirty="0"/>
                    </a:p>
                  </a:txBody>
                  <a:tcPr/>
                </a:tc>
              </a:tr>
              <a:tr h="415819">
                <a:tc>
                  <a:txBody>
                    <a:bodyPr/>
                    <a:lstStyle/>
                    <a:p>
                      <a:r>
                        <a:rPr lang="de-DE" dirty="0" smtClean="0"/>
                        <a:t>12:30 Uhr - 13:00 Uhr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Vortrag </a:t>
                      </a:r>
                      <a:r>
                        <a:rPr lang="de-DE" dirty="0" err="1" smtClean="0"/>
                        <a:t>StuRa</a:t>
                      </a:r>
                      <a:r>
                        <a:rPr lang="de-DE" dirty="0" smtClean="0"/>
                        <a:t>, S239</a:t>
                      </a:r>
                      <a:endParaRPr lang="de-DE" dirty="0"/>
                    </a:p>
                  </a:txBody>
                  <a:tcPr/>
                </a:tc>
              </a:tr>
              <a:tr h="717716">
                <a:tc>
                  <a:txBody>
                    <a:bodyPr/>
                    <a:lstStyle/>
                    <a:p>
                      <a:r>
                        <a:rPr lang="de-DE" dirty="0" smtClean="0"/>
                        <a:t>13:00 Uhr</a:t>
                      </a:r>
                      <a:r>
                        <a:rPr lang="de-DE" baseline="0" dirty="0" smtClean="0"/>
                        <a:t> - 14: 30 Uhr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Hochschulrallye, Wirtschaftshof</a:t>
                      </a:r>
                      <a:endParaRPr lang="de-DE" dirty="0"/>
                    </a:p>
                  </a:txBody>
                  <a:tcPr/>
                </a:tc>
              </a:tr>
              <a:tr h="717716">
                <a:tc>
                  <a:txBody>
                    <a:bodyPr/>
                    <a:lstStyle/>
                    <a:p>
                      <a:r>
                        <a:rPr lang="de-DE" dirty="0" smtClean="0"/>
                        <a:t>15:00 Uhr - 15:30 Uhr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Sportangebote an der HTW, S239</a:t>
                      </a:r>
                      <a:endParaRPr lang="de-DE" dirty="0"/>
                    </a:p>
                  </a:txBody>
                  <a:tcPr/>
                </a:tc>
              </a:tr>
              <a:tr h="717716">
                <a:tc>
                  <a:txBody>
                    <a:bodyPr/>
                    <a:lstStyle/>
                    <a:p>
                      <a:r>
                        <a:rPr lang="de-DE" dirty="0" smtClean="0"/>
                        <a:t>15:30 Uhr</a:t>
                      </a:r>
                      <a:r>
                        <a:rPr lang="de-DE" baseline="0" dirty="0" smtClean="0"/>
                        <a:t> – 16:00 Uhr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Kulturangebote an der</a:t>
                      </a:r>
                      <a:r>
                        <a:rPr lang="de-DE" baseline="0" dirty="0" smtClean="0"/>
                        <a:t> HTW, S239</a:t>
                      </a:r>
                      <a:endParaRPr lang="de-DE" dirty="0"/>
                    </a:p>
                  </a:txBody>
                  <a:tcPr/>
                </a:tc>
              </a:tr>
              <a:tr h="415819">
                <a:tc>
                  <a:txBody>
                    <a:bodyPr/>
                    <a:lstStyle/>
                    <a:p>
                      <a:r>
                        <a:rPr lang="de-DE" dirty="0" smtClean="0"/>
                        <a:t>Ab 16 Uhr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Grillen,</a:t>
                      </a:r>
                      <a:r>
                        <a:rPr lang="de-DE" baseline="0" dirty="0" smtClean="0"/>
                        <a:t> Wirtschaftshof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Ablauf Morgen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35088" y="1844824"/>
            <a:ext cx="8208912" cy="2952328"/>
          </a:xfrm>
        </p:spPr>
        <p:txBody>
          <a:bodyPr>
            <a:normAutofit/>
          </a:bodyPr>
          <a:lstStyle/>
          <a:p>
            <a:pPr marL="914400" lvl="1" indent="-514350">
              <a:buNone/>
            </a:pPr>
            <a:endParaRPr lang="de-DE" dirty="0" smtClean="0"/>
          </a:p>
          <a:p>
            <a:pPr marL="914400" lvl="1" indent="-514350">
              <a:buFont typeface="Wingdings" pitchFamily="2" charset="2"/>
              <a:buChar char="Ø"/>
            </a:pPr>
            <a:endParaRPr lang="de-DE" dirty="0" smtClean="0"/>
          </a:p>
          <a:p>
            <a:pPr marL="514350" indent="-514350">
              <a:buNone/>
            </a:pPr>
            <a:endParaRPr lang="de-DE" dirty="0" smtClean="0">
              <a:solidFill>
                <a:schemeClr val="tx2"/>
              </a:solidFill>
            </a:endParaRP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27</a:t>
            </a:fld>
            <a:r>
              <a:rPr lang="de-DE" dirty="0" smtClean="0"/>
              <a:t>/30</a:t>
            </a:r>
            <a:endParaRPr lang="de-DE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1259632" y="1340769"/>
          <a:ext cx="72008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0783"/>
                <a:gridCol w="4070017"/>
              </a:tblGrid>
              <a:tr h="194264">
                <a:tc>
                  <a:txBody>
                    <a:bodyPr/>
                    <a:lstStyle/>
                    <a:p>
                      <a:r>
                        <a:rPr lang="de-DE" dirty="0" smtClean="0"/>
                        <a:t>Dienstag, 29.09.2014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Was, Wo</a:t>
                      </a:r>
                      <a:endParaRPr lang="de-DE" dirty="0"/>
                    </a:p>
                  </a:txBody>
                  <a:tcPr/>
                </a:tc>
              </a:tr>
              <a:tr h="194264">
                <a:tc>
                  <a:txBody>
                    <a:bodyPr/>
                    <a:lstStyle/>
                    <a:p>
                      <a:r>
                        <a:rPr lang="de-DE" dirty="0" smtClean="0"/>
                        <a:t>09:00 Uhr - 10:00 Uhr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Brunch,</a:t>
                      </a:r>
                      <a:r>
                        <a:rPr lang="de-DE" baseline="0" dirty="0" smtClean="0"/>
                        <a:t> Wirtschaftshof</a:t>
                      </a:r>
                      <a:endParaRPr lang="de-DE" dirty="0"/>
                    </a:p>
                  </a:txBody>
                  <a:tcPr/>
                </a:tc>
              </a:tr>
              <a:tr h="194264">
                <a:tc>
                  <a:txBody>
                    <a:bodyPr/>
                    <a:lstStyle/>
                    <a:p>
                      <a:r>
                        <a:rPr lang="de-DE" dirty="0" smtClean="0"/>
                        <a:t>10:00 Uhr - 11:00 Uhr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Vortrag Prüfungsrecht, Z211</a:t>
                      </a:r>
                      <a:endParaRPr lang="de-DE" dirty="0"/>
                    </a:p>
                  </a:txBody>
                  <a:tcPr/>
                </a:tc>
              </a:tr>
              <a:tr h="194264">
                <a:tc>
                  <a:txBody>
                    <a:bodyPr/>
                    <a:lstStyle/>
                    <a:p>
                      <a:r>
                        <a:rPr lang="de-DE" dirty="0" smtClean="0"/>
                        <a:t>11:00 Uhr</a:t>
                      </a:r>
                      <a:r>
                        <a:rPr lang="de-DE" baseline="0" dirty="0" smtClean="0"/>
                        <a:t> - 11: 30 Uhr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Vortrag </a:t>
                      </a:r>
                      <a:r>
                        <a:rPr lang="de-DE" dirty="0" err="1" smtClean="0"/>
                        <a:t>Faranto</a:t>
                      </a:r>
                      <a:r>
                        <a:rPr lang="de-DE" dirty="0" smtClean="0"/>
                        <a:t>, Z211</a:t>
                      </a:r>
                      <a:endParaRPr lang="de-DE" dirty="0"/>
                    </a:p>
                  </a:txBody>
                  <a:tcPr/>
                </a:tc>
              </a:tr>
              <a:tr h="194264">
                <a:tc>
                  <a:txBody>
                    <a:bodyPr/>
                    <a:lstStyle/>
                    <a:p>
                      <a:r>
                        <a:rPr lang="de-DE" dirty="0" smtClean="0"/>
                        <a:t>11:30 Uhr - 12:00 Uhr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Vortrag Datenzugänge, Z211</a:t>
                      </a:r>
                      <a:endParaRPr lang="de-DE" dirty="0"/>
                    </a:p>
                  </a:txBody>
                  <a:tcPr/>
                </a:tc>
              </a:tr>
              <a:tr h="339962">
                <a:tc>
                  <a:txBody>
                    <a:bodyPr/>
                    <a:lstStyle/>
                    <a:p>
                      <a:r>
                        <a:rPr lang="de-DE" dirty="0" smtClean="0"/>
                        <a:t>12:00 Uhr</a:t>
                      </a:r>
                      <a:r>
                        <a:rPr lang="de-DE" baseline="0" dirty="0" smtClean="0"/>
                        <a:t> - 12:30 Uhr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Vortrag Hochschulpolitik und Mitwirken,</a:t>
                      </a:r>
                      <a:r>
                        <a:rPr lang="de-DE" baseline="0" dirty="0" smtClean="0"/>
                        <a:t> Z211</a:t>
                      </a:r>
                      <a:endParaRPr lang="de-DE" dirty="0"/>
                    </a:p>
                  </a:txBody>
                  <a:tcPr/>
                </a:tc>
              </a:tr>
              <a:tr h="259438">
                <a:tc>
                  <a:txBody>
                    <a:bodyPr/>
                    <a:lstStyle/>
                    <a:p>
                      <a:r>
                        <a:rPr lang="de-DE" dirty="0" smtClean="0"/>
                        <a:t>12:30 Uhr - 13:00 Uhr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Vortrag Semesterticket &amp; - Beitrag, Z211</a:t>
                      </a:r>
                      <a:endParaRPr lang="de-DE" dirty="0"/>
                    </a:p>
                  </a:txBody>
                  <a:tcPr/>
                </a:tc>
              </a:tr>
              <a:tr h="194264">
                <a:tc>
                  <a:txBody>
                    <a:bodyPr/>
                    <a:lstStyle/>
                    <a:p>
                      <a:r>
                        <a:rPr lang="de-DE" dirty="0" smtClean="0"/>
                        <a:t>13:00 Uhr - 14: 30 Uhr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Mittagessen im Hof</a:t>
                      </a:r>
                      <a:endParaRPr lang="de-DE" dirty="0"/>
                    </a:p>
                  </a:txBody>
                  <a:tcPr/>
                </a:tc>
              </a:tr>
              <a:tr h="194264">
                <a:tc>
                  <a:txBody>
                    <a:bodyPr/>
                    <a:lstStyle/>
                    <a:p>
                      <a:r>
                        <a:rPr lang="de-DE" dirty="0" smtClean="0"/>
                        <a:t>14:30 Uhr - 15:30</a:t>
                      </a:r>
                      <a:r>
                        <a:rPr lang="de-DE" baseline="0" dirty="0" smtClean="0"/>
                        <a:t> Uhr </a:t>
                      </a:r>
                      <a:r>
                        <a:rPr lang="de-DE" dirty="0" smtClean="0"/>
                        <a:t>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Vortrag Studienfinanzierung, S239</a:t>
                      </a:r>
                      <a:endParaRPr lang="de-DE" dirty="0"/>
                    </a:p>
                  </a:txBody>
                  <a:tcPr/>
                </a:tc>
              </a:tr>
              <a:tr h="194264">
                <a:tc>
                  <a:txBody>
                    <a:bodyPr/>
                    <a:lstStyle/>
                    <a:p>
                      <a:r>
                        <a:rPr lang="de-DE" dirty="0" smtClean="0"/>
                        <a:t>15:30</a:t>
                      </a:r>
                      <a:r>
                        <a:rPr lang="de-DE" baseline="0" dirty="0" smtClean="0"/>
                        <a:t> Uhr - 16:00 Uhr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Vortrag Studentenwerk</a:t>
                      </a:r>
                      <a:endParaRPr lang="de-DE" dirty="0"/>
                    </a:p>
                  </a:txBody>
                  <a:tcPr/>
                </a:tc>
              </a:tr>
              <a:tr h="194264">
                <a:tc>
                  <a:txBody>
                    <a:bodyPr/>
                    <a:lstStyle/>
                    <a:p>
                      <a:r>
                        <a:rPr lang="de-DE" dirty="0" smtClean="0"/>
                        <a:t>16:00 Uhr - 19:00 Uhr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Grillen</a:t>
                      </a:r>
                      <a:endParaRPr lang="de-DE" dirty="0"/>
                    </a:p>
                  </a:txBody>
                  <a:tcPr/>
                </a:tc>
              </a:tr>
              <a:tr h="194264">
                <a:tc>
                  <a:txBody>
                    <a:bodyPr/>
                    <a:lstStyle/>
                    <a:p>
                      <a:r>
                        <a:rPr lang="de-DE" dirty="0" smtClean="0"/>
                        <a:t>Ab 19 Uhr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ESE-</a:t>
                      </a:r>
                      <a:r>
                        <a:rPr lang="de-DE" dirty="0" err="1" smtClean="0"/>
                        <a:t>Clubnight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Ablauf am Donnerstag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35088" y="1844824"/>
            <a:ext cx="8208912" cy="2952328"/>
          </a:xfrm>
        </p:spPr>
        <p:txBody>
          <a:bodyPr>
            <a:normAutofit/>
          </a:bodyPr>
          <a:lstStyle/>
          <a:p>
            <a:pPr marL="914400" lvl="1" indent="-514350">
              <a:buNone/>
            </a:pPr>
            <a:endParaRPr lang="de-DE" dirty="0" smtClean="0"/>
          </a:p>
          <a:p>
            <a:pPr marL="914400" lvl="1" indent="-514350">
              <a:buFont typeface="Wingdings" pitchFamily="2" charset="2"/>
              <a:buChar char="Ø"/>
            </a:pPr>
            <a:endParaRPr lang="de-DE" dirty="0" smtClean="0"/>
          </a:p>
          <a:p>
            <a:pPr marL="514350" indent="-514350">
              <a:buNone/>
            </a:pPr>
            <a:endParaRPr lang="de-DE" dirty="0" smtClean="0">
              <a:solidFill>
                <a:schemeClr val="tx2"/>
              </a:solidFill>
            </a:endParaRP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endParaRPr lang="de-DE" dirty="0" smtClean="0"/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28</a:t>
            </a:fld>
            <a:r>
              <a:rPr lang="de-DE" dirty="0" smtClean="0"/>
              <a:t>/30</a:t>
            </a:r>
            <a:endParaRPr lang="de-DE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1187624" y="1916832"/>
          <a:ext cx="7272808" cy="2745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2090"/>
                <a:gridCol w="4110718"/>
              </a:tblGrid>
              <a:tr h="576064">
                <a:tc>
                  <a:txBody>
                    <a:bodyPr/>
                    <a:lstStyle/>
                    <a:p>
                      <a:r>
                        <a:rPr lang="de-DE" dirty="0" smtClean="0"/>
                        <a:t>Donnerstag,</a:t>
                      </a:r>
                      <a:r>
                        <a:rPr lang="de-DE" baseline="0" dirty="0" smtClean="0"/>
                        <a:t> 01.10.2014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Was, Wo</a:t>
                      </a:r>
                      <a:endParaRPr lang="de-DE" dirty="0"/>
                    </a:p>
                  </a:txBody>
                  <a:tcPr/>
                </a:tc>
              </a:tr>
              <a:tr h="1315345">
                <a:tc>
                  <a:txBody>
                    <a:bodyPr/>
                    <a:lstStyle/>
                    <a:p>
                      <a:r>
                        <a:rPr lang="de-DE" dirty="0" smtClean="0"/>
                        <a:t>10:30 Uhr - 11:30 Uhr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Feierliche Immatrikulation, Physik Hörsaal der TU Dresden, Zellescher</a:t>
                      </a:r>
                      <a:r>
                        <a:rPr lang="de-DE" baseline="0" dirty="0" smtClean="0"/>
                        <a:t> Weg 16</a:t>
                      </a:r>
                      <a:endParaRPr lang="de-DE" dirty="0"/>
                    </a:p>
                  </a:txBody>
                  <a:tcPr/>
                </a:tc>
              </a:tr>
              <a:tr h="854495">
                <a:tc>
                  <a:txBody>
                    <a:bodyPr/>
                    <a:lstStyle/>
                    <a:p>
                      <a:r>
                        <a:rPr lang="de-DE" dirty="0" smtClean="0"/>
                        <a:t>13:00 Uhr - 16:30 Uhr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Mathe-Vorbereitungskurs</a:t>
                      </a:r>
                      <a:r>
                        <a:rPr lang="de-DE" baseline="0" dirty="0" smtClean="0"/>
                        <a:t> S325 (II), Z211 (IW IM)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Ablauf am Freitag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35088" y="1844824"/>
            <a:ext cx="8208912" cy="2952328"/>
          </a:xfrm>
        </p:spPr>
        <p:txBody>
          <a:bodyPr>
            <a:normAutofit/>
          </a:bodyPr>
          <a:lstStyle/>
          <a:p>
            <a:pPr marL="914400" lvl="1" indent="-514350">
              <a:buNone/>
            </a:pPr>
            <a:endParaRPr lang="de-DE" dirty="0" smtClean="0"/>
          </a:p>
          <a:p>
            <a:pPr marL="914400" lvl="1" indent="-514350">
              <a:buFont typeface="Wingdings" pitchFamily="2" charset="2"/>
              <a:buChar char="Ø"/>
            </a:pPr>
            <a:endParaRPr lang="de-DE" dirty="0" smtClean="0"/>
          </a:p>
          <a:p>
            <a:pPr marL="514350" indent="-514350">
              <a:buNone/>
            </a:pPr>
            <a:endParaRPr lang="de-DE" dirty="0" smtClean="0">
              <a:solidFill>
                <a:schemeClr val="tx2"/>
              </a:solidFill>
            </a:endParaRP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endParaRPr lang="de-DE" dirty="0" smtClean="0"/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29</a:t>
            </a:fld>
            <a:r>
              <a:rPr lang="de-DE" dirty="0" smtClean="0"/>
              <a:t>/30</a:t>
            </a:r>
            <a:endParaRPr lang="de-DE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1259632" y="1340768"/>
          <a:ext cx="7200800" cy="4040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0782"/>
                <a:gridCol w="4070018"/>
              </a:tblGrid>
              <a:tr h="415819">
                <a:tc>
                  <a:txBody>
                    <a:bodyPr/>
                    <a:lstStyle/>
                    <a:p>
                      <a:r>
                        <a:rPr lang="de-DE" dirty="0" smtClean="0"/>
                        <a:t>Donnerstag,</a:t>
                      </a:r>
                      <a:r>
                        <a:rPr lang="de-DE" baseline="0" dirty="0" smtClean="0"/>
                        <a:t> 01.10.2015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Was, Wo</a:t>
                      </a:r>
                      <a:endParaRPr lang="de-DE" dirty="0"/>
                    </a:p>
                  </a:txBody>
                  <a:tcPr/>
                </a:tc>
              </a:tr>
              <a:tr h="415819">
                <a:tc>
                  <a:txBody>
                    <a:bodyPr/>
                    <a:lstStyle/>
                    <a:p>
                      <a:r>
                        <a:rPr lang="de-DE" dirty="0" smtClean="0"/>
                        <a:t>08:30 Uhr - 10:30 Uhr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 smtClean="0">
                          <a:solidFill>
                            <a:schemeClr val="tx1"/>
                          </a:solidFill>
                        </a:rPr>
                        <a:t>Infoveranstaltung (Prof. </a:t>
                      </a:r>
                      <a:r>
                        <a:rPr lang="de-DE" b="0" dirty="0" err="1" smtClean="0">
                          <a:solidFill>
                            <a:schemeClr val="tx1"/>
                          </a:solidFill>
                        </a:rPr>
                        <a:t>Westfeld</a:t>
                      </a:r>
                      <a:r>
                        <a:rPr lang="de-DE" b="0" dirty="0" smtClean="0">
                          <a:solidFill>
                            <a:schemeClr val="tx1"/>
                          </a:solidFill>
                        </a:rPr>
                        <a:t>), Z211</a:t>
                      </a:r>
                    </a:p>
                  </a:txBody>
                  <a:tcPr/>
                </a:tc>
              </a:tr>
              <a:tr h="415819">
                <a:tc>
                  <a:txBody>
                    <a:bodyPr/>
                    <a:lstStyle/>
                    <a:p>
                      <a:r>
                        <a:rPr lang="de-DE" dirty="0" smtClean="0"/>
                        <a:t>10:35 Uhr - 10:40 Uhr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Akademisches Auslandsamt, Z211</a:t>
                      </a:r>
                    </a:p>
                  </a:txBody>
                  <a:tcPr/>
                </a:tc>
              </a:tr>
              <a:tr h="717716">
                <a:tc>
                  <a:txBody>
                    <a:bodyPr/>
                    <a:lstStyle/>
                    <a:p>
                      <a:r>
                        <a:rPr lang="de-DE" dirty="0" smtClean="0"/>
                        <a:t>10:40 Uhr</a:t>
                      </a:r>
                      <a:r>
                        <a:rPr lang="de-DE" baseline="0" dirty="0" smtClean="0"/>
                        <a:t> - 11: 00 Uhr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Nutzerschulung Sprachzentrum</a:t>
                      </a:r>
                      <a:r>
                        <a:rPr lang="de-DE" baseline="0" dirty="0" smtClean="0"/>
                        <a:t>, Z211</a:t>
                      </a:r>
                      <a:endParaRPr lang="de-DE" dirty="0" smtClean="0"/>
                    </a:p>
                  </a:txBody>
                  <a:tcPr/>
                </a:tc>
              </a:tr>
              <a:tr h="717716">
                <a:tc>
                  <a:txBody>
                    <a:bodyPr/>
                    <a:lstStyle/>
                    <a:p>
                      <a:r>
                        <a:rPr lang="de-DE" dirty="0" smtClean="0"/>
                        <a:t>11:00 Uhr - 11:10 Uhr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Studien- und Karriereberatung, Z211</a:t>
                      </a:r>
                      <a:endParaRPr lang="de-DE" dirty="0"/>
                    </a:p>
                  </a:txBody>
                  <a:tcPr/>
                </a:tc>
              </a:tr>
              <a:tr h="717716">
                <a:tc>
                  <a:txBody>
                    <a:bodyPr/>
                    <a:lstStyle/>
                    <a:p>
                      <a:r>
                        <a:rPr lang="de-DE" dirty="0" smtClean="0"/>
                        <a:t>11:10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dirty="0" smtClean="0"/>
                        <a:t>Uhr</a:t>
                      </a:r>
                      <a:r>
                        <a:rPr lang="de-DE" baseline="0" dirty="0" smtClean="0"/>
                        <a:t> - 12:00 Uhr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Nutzerschulung Bibliothek, Z211</a:t>
                      </a:r>
                      <a:endParaRPr lang="de-DE" dirty="0"/>
                    </a:p>
                  </a:txBody>
                  <a:tcPr/>
                </a:tc>
              </a:tr>
              <a:tr h="415819">
                <a:tc>
                  <a:txBody>
                    <a:bodyPr/>
                    <a:lstStyle/>
                    <a:p>
                      <a:r>
                        <a:rPr lang="de-DE" dirty="0" smtClean="0"/>
                        <a:t>13:00</a:t>
                      </a:r>
                      <a:r>
                        <a:rPr lang="de-DE" baseline="0" dirty="0" smtClean="0"/>
                        <a:t> Uhr - </a:t>
                      </a:r>
                      <a:r>
                        <a:rPr lang="de-DE" dirty="0" smtClean="0"/>
                        <a:t> 14:30 Uhr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Mathe-Vorbereitungskurs,</a:t>
                      </a:r>
                      <a:r>
                        <a:rPr lang="de-DE" baseline="0" dirty="0" smtClean="0"/>
                        <a:t> S325(II), Z211 (IW IM)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1. Vorstellung</a:t>
            </a:r>
            <a:endParaRPr lang="de-DE" dirty="0">
              <a:solidFill>
                <a:schemeClr val="tx2"/>
              </a:solidFill>
            </a:endParaRPr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3</a:t>
            </a:fld>
            <a:r>
              <a:rPr lang="de-DE" dirty="0" smtClean="0"/>
              <a:t>/30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Kontakt</a:t>
            </a:r>
            <a:endParaRPr lang="de-DE" dirty="0">
              <a:solidFill>
                <a:schemeClr val="tx2"/>
              </a:solidFill>
            </a:endParaRPr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30</a:t>
            </a:fld>
            <a:r>
              <a:rPr lang="de-DE" dirty="0" smtClean="0"/>
              <a:t>/30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043608" y="1469683"/>
            <a:ext cx="77768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tx2"/>
                </a:solidFill>
              </a:rPr>
              <a:t>Internet</a:t>
            </a:r>
            <a:r>
              <a:rPr lang="de-DE" dirty="0" smtClean="0"/>
              <a:t>		www2.htw-desden.de/~fsr_info</a:t>
            </a:r>
          </a:p>
          <a:p>
            <a:endParaRPr lang="de-DE" dirty="0" smtClean="0"/>
          </a:p>
          <a:p>
            <a:r>
              <a:rPr lang="de-DE" dirty="0" err="1" smtClean="0">
                <a:solidFill>
                  <a:schemeClr val="tx2"/>
                </a:solidFill>
              </a:rPr>
              <a:t>Facebook</a:t>
            </a:r>
            <a:r>
              <a:rPr lang="de-DE" dirty="0" smtClean="0"/>
              <a:t>		www.facebook.com/htwdd.fsr.info/</a:t>
            </a:r>
          </a:p>
          <a:p>
            <a:endParaRPr lang="de-DE" dirty="0" smtClean="0"/>
          </a:p>
          <a:p>
            <a:r>
              <a:rPr lang="de-DE" dirty="0" smtClean="0">
                <a:solidFill>
                  <a:schemeClr val="tx2"/>
                </a:solidFill>
              </a:rPr>
              <a:t>Google + </a:t>
            </a:r>
            <a:r>
              <a:rPr lang="de-DE" dirty="0" smtClean="0"/>
              <a:t>		www.google.com/+FsrInfo</a:t>
            </a:r>
          </a:p>
          <a:p>
            <a:endParaRPr lang="de-DE" dirty="0" smtClean="0"/>
          </a:p>
          <a:p>
            <a:r>
              <a:rPr lang="de-DE" dirty="0" smtClean="0">
                <a:solidFill>
                  <a:schemeClr val="tx2"/>
                </a:solidFill>
              </a:rPr>
              <a:t>E-Mail</a:t>
            </a:r>
            <a:r>
              <a:rPr lang="de-DE" dirty="0" smtClean="0"/>
              <a:t>		fsr_info@htw-dresden.de</a:t>
            </a:r>
            <a:endParaRPr lang="de-DE" dirty="0"/>
          </a:p>
        </p:txBody>
      </p:sp>
      <p:pic>
        <p:nvPicPr>
          <p:cNvPr id="3074" name="Picture 2" descr="C:\Users\Markus\Pictures\image_lar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3861048"/>
            <a:ext cx="1872208" cy="1404156"/>
          </a:xfrm>
          <a:prstGeom prst="rect">
            <a:avLst/>
          </a:prstGeom>
          <a:noFill/>
        </p:spPr>
      </p:pic>
      <p:pic>
        <p:nvPicPr>
          <p:cNvPr id="3075" name="Picture 3" descr="C:\Users\Markus\Pictures\Facebook_like_thumb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892712"/>
            <a:ext cx="616668" cy="528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Wer sind wir?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59632" y="2492896"/>
            <a:ext cx="4536504" cy="1584176"/>
          </a:xfrm>
        </p:spPr>
        <p:txBody>
          <a:bodyPr/>
          <a:lstStyle/>
          <a:p>
            <a:pPr marL="514350" indent="-514350">
              <a:buFont typeface="Wingdings" pitchFamily="2" charset="2"/>
              <a:buChar char="Ø"/>
            </a:pPr>
            <a:r>
              <a:rPr lang="de-DE" dirty="0" smtClean="0"/>
              <a:t>Studenten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de-DE" dirty="0" smtClean="0"/>
              <a:t>… die mitmachen</a:t>
            </a:r>
            <a:endParaRPr lang="de-DE" dirty="0"/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4</a:t>
            </a:fld>
            <a:r>
              <a:rPr lang="de-DE" dirty="0" smtClean="0"/>
              <a:t>/30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tx2"/>
                </a:solidFill>
              </a:rPr>
              <a:t>Fachschaftsrat</a:t>
            </a:r>
            <a:br>
              <a:rPr lang="de-DE" dirty="0" smtClean="0">
                <a:solidFill>
                  <a:schemeClr val="tx2"/>
                </a:solidFill>
              </a:rPr>
            </a:br>
            <a:r>
              <a:rPr lang="de-DE" sz="2700" dirty="0" smtClean="0">
                <a:solidFill>
                  <a:schemeClr val="tx2"/>
                </a:solidFill>
              </a:rPr>
              <a:t>Mitglieder</a:t>
            </a:r>
            <a:endParaRPr lang="de-DE" sz="2700" dirty="0">
              <a:solidFill>
                <a:schemeClr val="tx2"/>
              </a:solidFill>
            </a:endParaRPr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517232"/>
            <a:ext cx="2792272" cy="1038377"/>
          </a:xfrm>
          <a:prstGeom prst="rect">
            <a:avLst/>
          </a:prstGeom>
          <a:noFill/>
        </p:spPr>
      </p:pic>
      <p:graphicFrame>
        <p:nvGraphicFramePr>
          <p:cNvPr id="6" name="Inhaltsplatzhalter 5"/>
          <p:cNvGraphicFramePr>
            <a:graphicFrameLocks noGrp="1"/>
          </p:cNvGraphicFramePr>
          <p:nvPr>
            <p:ph idx="1"/>
          </p:nvPr>
        </p:nvGraphicFramePr>
        <p:xfrm>
          <a:off x="179513" y="1412776"/>
          <a:ext cx="8784976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996"/>
                <a:gridCol w="1860322"/>
                <a:gridCol w="1783281"/>
                <a:gridCol w="1834037"/>
                <a:gridCol w="1550340"/>
              </a:tblGrid>
              <a:tr h="1737359"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pPr algn="ctr"/>
                      <a:r>
                        <a:rPr lang="de-DE" b="0" dirty="0" smtClean="0"/>
                        <a:t>Markus Baldauf</a:t>
                      </a:r>
                      <a:endParaRPr lang="de-DE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pPr algn="ctr"/>
                      <a:r>
                        <a:rPr lang="de-DE" b="0" dirty="0" smtClean="0"/>
                        <a:t>Stefanie Bohms</a:t>
                      </a:r>
                      <a:endParaRPr lang="de-DE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pPr algn="ctr"/>
                      <a:r>
                        <a:rPr lang="de-DE" b="0" dirty="0" smtClean="0"/>
                        <a:t>Jana Will</a:t>
                      </a:r>
                      <a:endParaRPr lang="de-DE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b="0" dirty="0" smtClean="0"/>
                    </a:p>
                    <a:p>
                      <a:pPr algn="ctr"/>
                      <a:r>
                        <a:rPr lang="de-DE" b="0" dirty="0" smtClean="0"/>
                        <a:t>Benjamin Flache</a:t>
                      </a:r>
                      <a:endParaRPr lang="de-DE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pPr algn="ctr"/>
                      <a:r>
                        <a:rPr lang="de-DE" b="0" dirty="0" smtClean="0"/>
                        <a:t>Konstantin Schreiter</a:t>
                      </a:r>
                      <a:endParaRPr lang="de-DE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11680"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pPr algn="ctr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Michél</a:t>
                      </a:r>
                      <a:r>
                        <a:rPr lang="de-DE" baseline="0" dirty="0" smtClean="0">
                          <a:solidFill>
                            <a:schemeClr val="bg1"/>
                          </a:solidFill>
                        </a:rPr>
                        <a:t> Neubert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pPr algn="ctr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Michael Danzig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pPr algn="ctr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Tim </a:t>
                      </a:r>
                      <a:r>
                        <a:rPr lang="de-DE" dirty="0" err="1" smtClean="0">
                          <a:solidFill>
                            <a:schemeClr val="bg1"/>
                          </a:solidFill>
                        </a:rPr>
                        <a:t>Malich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sz="15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de-DE" sz="1800" dirty="0" smtClean="0">
                          <a:solidFill>
                            <a:schemeClr val="bg1"/>
                          </a:solidFill>
                        </a:rPr>
                        <a:t>Dein Name!</a:t>
                      </a:r>
                      <a:endParaRPr lang="de-DE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pPr algn="ctr"/>
                      <a:r>
                        <a:rPr lang="de-DE" baseline="0" dirty="0" smtClean="0">
                          <a:solidFill>
                            <a:schemeClr val="bg1"/>
                          </a:solidFill>
                        </a:rPr>
                        <a:t>Dein Name!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079" name="Picture 7" descr="C:\Users\Markus\Pictures\Tim_Malic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717032"/>
            <a:ext cx="1008112" cy="1296144"/>
          </a:xfrm>
          <a:prstGeom prst="rect">
            <a:avLst/>
          </a:prstGeom>
          <a:noFill/>
        </p:spPr>
      </p:pic>
      <p:pic>
        <p:nvPicPr>
          <p:cNvPr id="3080" name="Picture 8" descr="C:\Users\Markus\Pictures\platzhalt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3818187"/>
            <a:ext cx="1008112" cy="1266997"/>
          </a:xfrm>
          <a:prstGeom prst="rect">
            <a:avLst/>
          </a:prstGeom>
          <a:noFill/>
        </p:spPr>
      </p:pic>
      <p:pic>
        <p:nvPicPr>
          <p:cNvPr id="16" name="Picture 8" descr="C:\Users\Markus\Pictures\platzhalt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4714" y="3789040"/>
            <a:ext cx="1013150" cy="1296144"/>
          </a:xfrm>
          <a:prstGeom prst="rect">
            <a:avLst/>
          </a:prstGeom>
          <a:noFill/>
        </p:spPr>
      </p:pic>
      <p:pic>
        <p:nvPicPr>
          <p:cNvPr id="18" name="Picture 8" descr="C:\Users\Markus\Pictures\platzhalt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1556792"/>
            <a:ext cx="1013150" cy="1296144"/>
          </a:xfrm>
          <a:prstGeom prst="rect">
            <a:avLst/>
          </a:prstGeom>
          <a:noFill/>
        </p:spPr>
      </p:pic>
      <p:sp>
        <p:nvSpPr>
          <p:cNvPr id="19" name="Foliennummernplatzhalter 18"/>
          <p:cNvSpPr>
            <a:spLocks noGrp="1"/>
          </p:cNvSpPr>
          <p:nvPr>
            <p:ph type="sldNum" sz="quarter" idx="12"/>
          </p:nvPr>
        </p:nvSpPr>
        <p:spPr>
          <a:xfrm>
            <a:off x="6553200" y="6428358"/>
            <a:ext cx="2133600" cy="365125"/>
          </a:xfrm>
        </p:spPr>
        <p:txBody>
          <a:bodyPr/>
          <a:lstStyle/>
          <a:p>
            <a:fld id="{4014B3A1-79FC-496A-A12D-5698FF874BE3}" type="slidenum">
              <a:rPr lang="de-DE" smtClean="0"/>
              <a:pPr/>
              <a:t>5</a:t>
            </a:fld>
            <a:r>
              <a:rPr lang="de-DE" dirty="0" smtClean="0"/>
              <a:t>/30</a:t>
            </a:r>
            <a:endParaRPr lang="de-DE" dirty="0"/>
          </a:p>
        </p:txBody>
      </p:sp>
      <p:pic>
        <p:nvPicPr>
          <p:cNvPr id="1028" name="Picture 4" descr="C:\Users\Markus\Documents\Bewerbung\passbil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1557685"/>
            <a:ext cx="936104" cy="1367259"/>
          </a:xfrm>
          <a:prstGeom prst="rect">
            <a:avLst/>
          </a:prstGeom>
          <a:noFill/>
        </p:spPr>
      </p:pic>
      <p:pic>
        <p:nvPicPr>
          <p:cNvPr id="20" name="Picture 6" descr="C:\Users\Markus\Pictures\Stefanie_Bohm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11760" y="1556792"/>
            <a:ext cx="1008112" cy="1341002"/>
          </a:xfrm>
          <a:prstGeom prst="rect">
            <a:avLst/>
          </a:prstGeom>
          <a:noFill/>
        </p:spPr>
      </p:pic>
      <p:pic>
        <p:nvPicPr>
          <p:cNvPr id="21" name="Picture 8" descr="C:\Users\Markus\Pictures\platzhalt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1585939"/>
            <a:ext cx="1008112" cy="1266997"/>
          </a:xfrm>
          <a:prstGeom prst="rect">
            <a:avLst/>
          </a:prstGeom>
          <a:noFill/>
        </p:spPr>
      </p:pic>
      <p:pic>
        <p:nvPicPr>
          <p:cNvPr id="1029" name="Picture 5" descr="C:\Users\Markus\Documents\FSR\Benjamin_Flache-klei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5518" y="1603206"/>
            <a:ext cx="1004754" cy="1321738"/>
          </a:xfrm>
          <a:prstGeom prst="rect">
            <a:avLst/>
          </a:prstGeom>
          <a:noFill/>
        </p:spPr>
      </p:pic>
      <p:pic>
        <p:nvPicPr>
          <p:cNvPr id="22" name="Picture 8" descr="C:\Users\Markus\Pictures\platzhalt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3789040"/>
            <a:ext cx="1013150" cy="1296144"/>
          </a:xfrm>
          <a:prstGeom prst="rect">
            <a:avLst/>
          </a:prstGeom>
          <a:noFill/>
        </p:spPr>
      </p:pic>
      <p:pic>
        <p:nvPicPr>
          <p:cNvPr id="23" name="Picture 8" descr="C:\Users\Markus\Pictures\platzhalt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3789040"/>
            <a:ext cx="1013150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Wir helfen bei…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59632" y="1700808"/>
            <a:ext cx="7488832" cy="36004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de-DE" dirty="0" smtClean="0">
                <a:solidFill>
                  <a:schemeClr val="accent6"/>
                </a:solidFill>
              </a:rPr>
              <a:t>Prüfungsproblemen/Prüfungsvorbereitung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de-DE" dirty="0" smtClean="0"/>
              <a:t>Fragen zu Prüfungs- und Studienordnungen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de-DE" dirty="0" smtClean="0"/>
              <a:t>Fragen zum Studiengang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de-DE" dirty="0" smtClean="0"/>
              <a:t>Jobsuche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de-DE" dirty="0" smtClean="0">
                <a:solidFill>
                  <a:schemeClr val="accent6"/>
                </a:solidFill>
              </a:rPr>
              <a:t>Vermittlung zwischen Professoren und Studenten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de-DE" dirty="0" smtClean="0"/>
              <a:t>Organisation von Vorträgen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de-DE" dirty="0" smtClean="0">
                <a:solidFill>
                  <a:schemeClr val="accent6"/>
                </a:solidFill>
              </a:rPr>
              <a:t>Kultur und Sport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de-DE" dirty="0" smtClean="0">
                <a:solidFill>
                  <a:schemeClr val="accent6"/>
                </a:solidFill>
              </a:rPr>
              <a:t>Weihnachtsfeier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de-DE" dirty="0" smtClean="0">
                <a:solidFill>
                  <a:schemeClr val="accent6"/>
                </a:solidFill>
              </a:rPr>
              <a:t>Volleyballturnier</a:t>
            </a:r>
          </a:p>
          <a:p>
            <a:pPr marL="514350" indent="-514350"/>
            <a:endParaRPr lang="de-DE" dirty="0" smtClean="0"/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6</a:t>
            </a:fld>
            <a:r>
              <a:rPr lang="de-DE" dirty="0" smtClean="0"/>
              <a:t>/30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Was wollen wir?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412776"/>
            <a:ext cx="8280920" cy="5400600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None/>
            </a:pPr>
            <a:r>
              <a:rPr lang="de-DE" dirty="0" smtClean="0"/>
              <a:t>Die </a:t>
            </a:r>
            <a:r>
              <a:rPr lang="de-DE" b="1" dirty="0" smtClean="0">
                <a:solidFill>
                  <a:schemeClr val="accent6"/>
                </a:solidFill>
              </a:rPr>
              <a:t>Aufgaben</a:t>
            </a:r>
            <a:r>
              <a:rPr lang="de-DE" dirty="0" smtClean="0"/>
              <a:t> der Studentenschaft sind die:</a:t>
            </a: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r>
              <a:rPr lang="de-DE" dirty="0" smtClean="0"/>
              <a:t>	1. Wahrnehmung der hochschulinternen, hochschulpolitischen, sozialen und kulturellen Belange der Studenten,</a:t>
            </a: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r>
              <a:rPr lang="de-DE" dirty="0" smtClean="0"/>
              <a:t>	2. Mitwirkung an Evaluations- und Bewertungsverfahren gemäß §9 Abs. 2 und 3,</a:t>
            </a: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r>
              <a:rPr lang="de-DE" dirty="0" smtClean="0"/>
              <a:t>	3. Unterstützung der wirtschaftlichen und sozialen Selbsthilfe der Studenten,</a:t>
            </a: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r>
              <a:rPr lang="de-DE" dirty="0" smtClean="0"/>
              <a:t>	4.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Unterstützung der Studenten im Studium</a:t>
            </a:r>
            <a:r>
              <a:rPr lang="de-DE" dirty="0" smtClean="0"/>
              <a:t>,</a:t>
            </a: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r>
              <a:rPr lang="de-DE" dirty="0" smtClean="0"/>
              <a:t>	5. Förderung des Studentensports unbeschadet der Zuständigkeit der Hochschule,</a:t>
            </a: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r>
              <a:rPr lang="de-DE" dirty="0" smtClean="0"/>
              <a:t>	6. Pflege der regionale, überregionalen und internationalen Studentenbeziehungen und die Förderung der studentischen Mobilität,</a:t>
            </a: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r>
              <a:rPr lang="de-DE" dirty="0" smtClean="0"/>
              <a:t>	7. Förderung der politischen Bildung und des staatsbürgerlichen Verantwortungsbewusstseins der Studenten.</a:t>
            </a: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r>
              <a:rPr lang="de-DE" dirty="0" smtClean="0"/>
              <a:t>	$24 Abs. 3 </a:t>
            </a:r>
            <a:r>
              <a:rPr lang="de-DE" dirty="0" err="1" smtClean="0"/>
              <a:t>SächsHSFG</a:t>
            </a:r>
            <a:endParaRPr lang="de-DE" dirty="0" smtClean="0"/>
          </a:p>
          <a:p>
            <a:pPr marL="514350" indent="-514350"/>
            <a:endParaRPr lang="de-DE" dirty="0" smtClean="0"/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7</a:t>
            </a:fld>
            <a:r>
              <a:rPr lang="de-DE" dirty="0" smtClean="0"/>
              <a:t>/30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Wie wollen wir das machen?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59632" y="1700808"/>
            <a:ext cx="7488832" cy="3600400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de-DE" dirty="0" smtClean="0"/>
              <a:t>in diesem Vortrag wichtige Informationen zur Fakultät vermitteln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de-DE" dirty="0" smtClean="0"/>
              <a:t>wenn ihr bei uns vorbeikommt, euch alles erklären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de-DE" dirty="0" smtClean="0"/>
              <a:t>E-Mail: </a:t>
            </a:r>
            <a:r>
              <a:rPr lang="de-DE" b="1" dirty="0" smtClean="0">
                <a:solidFill>
                  <a:schemeClr val="accent6"/>
                </a:solidFill>
              </a:rPr>
              <a:t>fsr_info@htw-dresden.de</a:t>
            </a:r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B3A1-79FC-496A-A12D-5698FF874BE3}" type="slidenum">
              <a:rPr lang="de-DE" smtClean="0"/>
              <a:pPr/>
              <a:t>8</a:t>
            </a:fld>
            <a:r>
              <a:rPr lang="de-DE" dirty="0" smtClean="0"/>
              <a:t>/30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2. Wissenswertes</a:t>
            </a:r>
            <a:endParaRPr lang="de-DE" dirty="0">
              <a:solidFill>
                <a:schemeClr val="tx2"/>
              </a:solidFill>
            </a:endParaRPr>
          </a:p>
        </p:txBody>
      </p:sp>
      <p:pic>
        <p:nvPicPr>
          <p:cNvPr id="2050" name="Picture 2" descr="C:\Users\Markus\Pictures\fsr_logo20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45224"/>
            <a:ext cx="2792272" cy="10383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679</Words>
  <Application>Microsoft Office PowerPoint</Application>
  <PresentationFormat>Bildschirmpräsentation (4:3)</PresentationFormat>
  <Paragraphs>353</Paragraphs>
  <Slides>30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1" baseType="lpstr">
      <vt:lpstr>Larissa-Design</vt:lpstr>
      <vt:lpstr>Folie 1</vt:lpstr>
      <vt:lpstr>Gliederung</vt:lpstr>
      <vt:lpstr>1. Vorstellung</vt:lpstr>
      <vt:lpstr>Wer sind wir?</vt:lpstr>
      <vt:lpstr>Fachschaftsrat Mitglieder</vt:lpstr>
      <vt:lpstr>Wir helfen bei…</vt:lpstr>
      <vt:lpstr>Was wollen wir?</vt:lpstr>
      <vt:lpstr>Wie wollen wir das machen?</vt:lpstr>
      <vt:lpstr>2. Wissenswertes</vt:lpstr>
      <vt:lpstr>Allgemeines zur Fakultät</vt:lpstr>
      <vt:lpstr>Studentenausweis</vt:lpstr>
      <vt:lpstr>Nummern</vt:lpstr>
      <vt:lpstr>E-Mail Adressen</vt:lpstr>
      <vt:lpstr>Weitere Zugänge</vt:lpstr>
      <vt:lpstr>WLAN</vt:lpstr>
      <vt:lpstr>Stundenplan</vt:lpstr>
      <vt:lpstr>3. Mitwirkung</vt:lpstr>
      <vt:lpstr>Studentenschaft</vt:lpstr>
      <vt:lpstr>Hochschule</vt:lpstr>
      <vt:lpstr>Fachschaftsrat</vt:lpstr>
      <vt:lpstr>Aktiv Mitwirken</vt:lpstr>
      <vt:lpstr>Aktiv Mitwirken</vt:lpstr>
      <vt:lpstr>Tipps zum Studium</vt:lpstr>
      <vt:lpstr>4. Weiterer Ablauf</vt:lpstr>
      <vt:lpstr>Übersicht</vt:lpstr>
      <vt:lpstr>Ablauf Heute</vt:lpstr>
      <vt:lpstr>Ablauf Morgen</vt:lpstr>
      <vt:lpstr>Ablauf am Donnerstag</vt:lpstr>
      <vt:lpstr>Ablauf am Freitag</vt:lpstr>
      <vt:lpstr>Kontakt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Markus</dc:creator>
  <cp:lastModifiedBy>Markus</cp:lastModifiedBy>
  <cp:revision>74</cp:revision>
  <dcterms:created xsi:type="dcterms:W3CDTF">2014-09-27T21:05:10Z</dcterms:created>
  <dcterms:modified xsi:type="dcterms:W3CDTF">2015-09-24T12:56:59Z</dcterms:modified>
</cp:coreProperties>
</file>