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i="1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alle noch wach?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die couch bräuchte jetzt auch einen nachteilsausgleich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Bsp. Englisch Fahrzeugtechnik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0" name="Shape 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0" name="Shape 2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7" name="Shape 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8" name="Shape 20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3" name="Shape 2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dann könnt ihr jetzt bis zum nächsten Vortrag ein bisschen abchillen ;)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Viele Studenten gehen mit dieser Einstellung ins Studentenleben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und dann stehen sie so da wenn etwas schief läuft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Aber alle die hier sind haben sich dafür entschieden - und das ist der richtige weg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ECTS = European Credit Transfer System - Europaweite Vergleichbarkeit der Studienleistungen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Challenge Sammeln der CP, Inneren Schweinehund überwinden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5.xml" Type="http://schemas.openxmlformats.org/officeDocument/2006/relationships/slideLayout" Id="rId1"/><Relationship Target="www.stura.htw-dresden.de" Type="http://schemas.openxmlformats.org/officeDocument/2006/relationships/hyperlink" TargetMode="External" Id="rId4"/><Relationship Target="mailto:studium@stura.htw-dresden.de" Type="http://schemas.openxmlformats.org/officeDocument/2006/relationships/hyperlink" TargetMode="External" Id="rId3"/><Relationship Target="../media/image08.jpg" Type="http://schemas.openxmlformats.org/officeDocument/2006/relationships/image" Id="rId5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1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GB"/>
              <a:t>Prüfungsrecht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81" name="Shape 81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2. Was ist eine Prüfung? (§§ 9-12 PO)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y="1045125" x="789150"/>
            <a:ext cy="3264599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lt. §4 PO → Prüfung = Modulabschluss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Arten:</a:t>
            </a:r>
          </a:p>
          <a:p>
            <a:pPr rtl="0" lvl="1" indent="-342900" marL="9144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-GB">
                <a:solidFill>
                  <a:schemeClr val="lt1"/>
                </a:solidFill>
              </a:rPr>
              <a:t>Prüfungsvorleistung (§ 9)</a:t>
            </a:r>
          </a:p>
          <a:p>
            <a:pPr rtl="0" lvl="1" indent="-342900" marL="9144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-GB">
                <a:solidFill>
                  <a:srgbClr val="FFFFFF"/>
                </a:solidFill>
              </a:rPr>
              <a:t>mündlich (§ 10)</a:t>
            </a:r>
          </a:p>
          <a:p>
            <a:pPr rtl="0" lvl="1" indent="-342900" marL="9144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-GB">
                <a:solidFill>
                  <a:srgbClr val="FFFFFF"/>
                </a:solidFill>
              </a:rPr>
              <a:t>schriftlich (§ 11)</a:t>
            </a:r>
          </a:p>
          <a:p>
            <a:pPr rtl="0" lvl="1" indent="-342900" marL="9144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-GB">
                <a:solidFill>
                  <a:srgbClr val="FFFFFF"/>
                </a:solidFill>
              </a:rPr>
              <a:t>APL - Alternative Prüfungsleistung (§ 12)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Wo?</a:t>
            </a:r>
          </a:p>
          <a:p>
            <a:pPr rtl="0" lvl="1" indent="-342900" marL="9144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-GB">
                <a:solidFill>
                  <a:srgbClr val="FFFFFF"/>
                </a:solidFill>
              </a:rPr>
              <a:t>Prüfungsplan - im Anhang der PO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Wann?</a:t>
            </a:r>
          </a:p>
          <a:p>
            <a:pPr rtl="0" lvl="1" indent="-342900" marL="9144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-GB">
                <a:solidFill>
                  <a:srgbClr val="FFFFFF"/>
                </a:solidFill>
              </a:rPr>
              <a:t>Prüfungszeitraum, APL’s davor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88" name="Shape 88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/>
              <a:t>3. Anerkennung von Prüfungsleistungen </a:t>
            </a:r>
          </a:p>
          <a:p>
            <a:pPr rtl="0" lvl="0">
              <a:spcBef>
                <a:spcPts val="0"/>
              </a:spcBef>
              <a:buNone/>
            </a:pPr>
            <a:r>
              <a:rPr lang="en-GB"/>
              <a:t>(§§ 23, 24 PO)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y="1958000" x="789150"/>
            <a:ext cy="1995599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lang="en-GB">
                <a:solidFill>
                  <a:srgbClr val="FFFFFF"/>
                </a:solidFill>
              </a:rPr>
              <a:t>Anerkennung ist möglich!</a:t>
            </a:r>
          </a:p>
          <a:p>
            <a:pPr algn="l" rt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Antrag stellen!</a:t>
            </a: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Unterlagen als Nachweis vorlegen!</a:t>
            </a: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Prüfung der Anerkennung durch Prüfungsausschuss (PA)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95" name="Shape 95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4. Freiversuch (§ 5 PO)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y="1688600" x="789150"/>
            <a:ext cy="2027699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Erbringen von PL aus einem höheren Fachsemester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nur 1 Freiversuch pro Modul möglich!</a:t>
            </a:r>
          </a:p>
          <a:p>
            <a:pPr algn="l" rt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nur Vorteile!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422225" x="2723125"/>
            <a:ext cy="4299049" cx="369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08" name="Shape 108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5. Wiederholung von Prüfungsleistungen (§19 PO)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y="1882800" x="789150"/>
            <a:ext cy="1377900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3 Prüfungsversuche (1. Prüfung, max. 2 Wiederholungsprüfungen)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Abschlussarbeit nur 2 Versuche!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Wiederholung bestandener, anerkannter PL nicht möglich!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15" name="Shape 115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6. Fristen (§ 6 PO)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y="1379287" x="789150"/>
            <a:ext cy="2810400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An- und Abmeldung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Prüfungsterminbekanntgabe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Wiederholung von Prüfungen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Frist”verlängerung”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22" name="Shape 122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7. Nachteilsausgleich (§ 9 Abs. 3 PO)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y="1484871" x="789150"/>
            <a:ext cy="2315100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Anspruch auf andersartige, aber gleichwertige Prüfung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mögliche Lösungen:</a:t>
            </a:r>
          </a:p>
          <a:p>
            <a:pPr algn="l" rtl="0" lvl="1" marR="0" indent="-342900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-GB">
                <a:solidFill>
                  <a:srgbClr val="FFFFFF"/>
                </a:solidFill>
              </a:rPr>
              <a:t>verlängerte Schreibzeiten</a:t>
            </a:r>
          </a:p>
          <a:p>
            <a:pPr algn="l" rtl="0" lvl="1" marR="0" indent="-342900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-GB">
                <a:solidFill>
                  <a:srgbClr val="FFFFFF"/>
                </a:solidFill>
              </a:rPr>
              <a:t>mündliche anstatt schriftliche Prüfung</a:t>
            </a:r>
          </a:p>
          <a:p>
            <a:pPr algn="l" rtl="0" lvl="1" marR="0" indent="-342900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○"/>
            </a:pPr>
            <a:r>
              <a:rPr sz="1800" lang="en-GB">
                <a:solidFill>
                  <a:srgbClr val="FFFFFF"/>
                </a:solidFill>
              </a:rPr>
              <a:t>Hilfsmittel für Beeinträchtigte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933450" x="1719262"/>
            <a:ext cy="3276600" cx="570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35" name="Shape 135"/>
          <p:cNvSpPr txBox="1"/>
          <p:nvPr>
            <p:ph idx="2" type="subTitle"/>
          </p:nvPr>
        </p:nvSpPr>
        <p:spPr>
          <a:xfrm>
            <a:off y="315250" x="685800"/>
            <a:ext cy="784799" cx="8098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8. Versäumnis, Rücktritt, Täuschung (§ 17 PO)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y="1606225" x="789150"/>
            <a:ext cy="2356499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Nichterbringung der Leistung, unentschuldigtes Fehlen, Täuschung</a:t>
            </a:r>
          </a:p>
          <a:p>
            <a:pPr algn="l" rtl="0" lvl="1" marR="0" indent="-342900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➢"/>
            </a:pPr>
            <a:r>
              <a:rPr sz="1800" lang="en-GB">
                <a:solidFill>
                  <a:srgbClr val="FFFFFF"/>
                </a:solidFill>
              </a:rPr>
              <a:t>Note 5 → nicht bestanden!</a:t>
            </a:r>
          </a:p>
          <a:p>
            <a:pPr algn="l" rtl="0" lvl="0" marR="0" indent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Krankheit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algn="l" rtl="0" lvl="0" marR="0" indent="-3429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Vorwurf der Täuschung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42" name="Shape 142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9. Prüfungseinsicht (§ 27 PO)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y="1636987" x="789150"/>
            <a:ext cy="2294999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innerhalb eines Jahres</a:t>
            </a:r>
          </a:p>
          <a:p>
            <a:pPr algn="l" rt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Ort und Zeitpunkt durch Prüfer bestimmt</a:t>
            </a:r>
          </a:p>
          <a:p>
            <a:pPr algn="l" rt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keine Abschriften / Kopien der Unterlagen erlaubt!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49" name="Shape 149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10. Prüfungen im Urlaubssemester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y="1541737" x="789150"/>
            <a:ext cy="2485499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Fristen aufgehoben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aber: man darf Prüfungen ablegen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Anmeldung nötig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56" name="Shape 156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11. Zusätze auf dem Zeugnis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y="1530375" x="789150"/>
            <a:ext cy="2210699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Zusatzmodule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fachfremde Prüfungen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geht </a:t>
            </a:r>
            <a:r>
              <a:rPr b="1" sz="2000" lang="en-GB">
                <a:solidFill>
                  <a:srgbClr val="FFFFFF"/>
                </a:solidFill>
              </a:rPr>
              <a:t>nicht </a:t>
            </a:r>
            <a:r>
              <a:rPr sz="2000" lang="en-GB">
                <a:solidFill>
                  <a:srgbClr val="FFFFFF"/>
                </a:solidFill>
              </a:rPr>
              <a:t>in die Endnote ein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3" name="Shape 163"/>
          <p:cNvPicPr preferRelativeResize="0"/>
          <p:nvPr/>
        </p:nvPicPr>
        <p:blipFill rotWithShape="1">
          <a:blip r:embed="rId3">
            <a:alphaModFix/>
          </a:blip>
          <a:srcRect t="0" b="10506" r="0" l="0"/>
          <a:stretch/>
        </p:blipFill>
        <p:spPr>
          <a:xfrm>
            <a:off y="730587" x="1619250"/>
            <a:ext cy="3682324" cx="590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69" name="Shape 169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12. Praktische Probleme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y="2268595" x="789150"/>
            <a:ext cy="1633800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§ 20 PO - Prüfungsausschuss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§ 28 PO - Widerspruchsverfahren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y="1365312" x="805650"/>
            <a:ext cy="446099" cx="7532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200" lang="en-GB">
                <a:solidFill>
                  <a:srgbClr val="FFFFFF"/>
                </a:solidFill>
              </a:rPr>
              <a:t>Hilfe beim StuRa oder FSR!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76" name="Shape 1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57275" x="4081675"/>
            <a:ext cy="3028950" cx="5391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78" name="Shape 178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13. Tipps und Hinweise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y="1813087" x="789150"/>
            <a:ext cy="1942799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bei Unklarheiten - Nachfragen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algn="l" rtl="0" lvl="0" marR="0" indent="-35560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sz="2000" lang="en-GB">
                <a:solidFill>
                  <a:srgbClr val="FFFFFF"/>
                </a:solidFill>
              </a:rPr>
              <a:t>höflich und sachlich bleiben</a:t>
            </a:r>
          </a:p>
          <a:p>
            <a:pPr algn="l" rtl="0" lv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 txBox="1"/>
          <p:nvPr/>
        </p:nvSpPr>
        <p:spPr>
          <a:xfrm>
            <a:off y="1911175" x="777075"/>
            <a:ext cy="1139100" cx="2447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200" lang="en-GB">
                <a:solidFill>
                  <a:srgbClr val="FFFFFF"/>
                </a:solidFill>
              </a:rPr>
              <a:t>Nicht nur meckern,...</a:t>
            </a:r>
          </a:p>
        </p:txBody>
      </p:sp>
      <p:pic>
        <p:nvPicPr>
          <p:cNvPr id="186" name="Shape 1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964225" x="2964475"/>
            <a:ext cy="3215049" cx="3215049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Shape 187"/>
          <p:cNvSpPr txBox="1"/>
          <p:nvPr/>
        </p:nvSpPr>
        <p:spPr>
          <a:xfrm>
            <a:off y="1911175" x="6555650"/>
            <a:ext cy="1139100" cx="24470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200" lang="en-GB">
                <a:solidFill>
                  <a:srgbClr val="FFFFFF"/>
                </a:solidFill>
              </a:rPr>
              <a:t>...sondern etwas machen!!!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y="1804000" x="2096625"/>
            <a:ext cy="1342499" cx="4992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sz="3600" lang="en-GB">
                <a:solidFill>
                  <a:schemeClr val="lt1"/>
                </a:solidFill>
              </a:rPr>
              <a:t>Fragen? Wünsche? Feedback?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y="1906300" x="678675"/>
            <a:ext cy="2562600" cx="8084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3600" lang="en-GB">
                <a:solidFill>
                  <a:schemeClr val="lt1"/>
                </a:solidFill>
              </a:rPr>
              <a:t>Vielen Dank für eure Aufmerksamkeit!</a:t>
            </a:r>
          </a:p>
          <a:p>
            <a:pPr algn="ctr" rtl="0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algn="ctr" rtl="0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  <a:p>
            <a:pPr algn="r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</a:endParaRPr>
          </a:p>
          <a:p>
            <a:pPr algn="r">
              <a:spcBef>
                <a:spcPts val="0"/>
              </a:spcBef>
              <a:buNone/>
            </a:pPr>
            <a:r>
              <a:rPr sz="1800" lang="en-GB">
                <a:solidFill>
                  <a:schemeClr val="lt1"/>
                </a:solidFill>
              </a:rPr>
              <a:t>und jetzt noch die Kontaktdaten..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y="1119650" x="529650"/>
            <a:ext cy="1642799" cx="8084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sz="2400" lang="en-GB">
                <a:solidFill>
                  <a:schemeClr val="lt1"/>
                </a:solidFill>
              </a:rPr>
              <a:t>Bei Problemen: </a:t>
            </a:r>
            <a:r>
              <a:rPr u="sng" sz="2400" lang="en-GB">
                <a:solidFill>
                  <a:schemeClr val="lt1"/>
                </a:solidFill>
                <a:hlinkClick r:id="rId3"/>
              </a:rPr>
              <a:t>studium@stura.htw-dresden.de</a:t>
            </a:r>
          </a:p>
          <a:p>
            <a:pPr algn="ctr"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  <a:p>
            <a:pPr algn="ctr" rtl="0" lvl="0">
              <a:spcBef>
                <a:spcPts val="0"/>
              </a:spcBef>
              <a:buNone/>
            </a:pPr>
            <a:r>
              <a:rPr sz="2400" lang="en-GB">
                <a:solidFill>
                  <a:schemeClr val="lt1"/>
                </a:solidFill>
              </a:rPr>
              <a:t>Präsentation online inkl. Notizen unter: </a:t>
            </a:r>
            <a:r>
              <a:rPr u="sng" sz="2400" lang="en-GB">
                <a:solidFill>
                  <a:schemeClr val="lt1"/>
                </a:solidFill>
                <a:hlinkClick r:id="rId4"/>
              </a:rPr>
              <a:t>www.stura.htw-dresden.de</a:t>
            </a:r>
            <a:r>
              <a:rPr sz="2400" lang="en-GB">
                <a:solidFill>
                  <a:schemeClr val="lt1"/>
                </a:solidFill>
              </a:rPr>
              <a:t> oder </a:t>
            </a:r>
          </a:p>
        </p:txBody>
      </p:sp>
      <p:pic>
        <p:nvPicPr>
          <p:cNvPr id="206" name="Shape 20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2596775" x="7008725"/>
            <a:ext cy="1380724" cx="1380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2" name="Shape 2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857250" x="2286000"/>
            <a:ext cy="3429000" cx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35" name="Shape 35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Gliederung</a:t>
            </a:r>
          </a:p>
        </p:txBody>
      </p:sp>
      <p:sp>
        <p:nvSpPr>
          <p:cNvPr id="36" name="Shape 36"/>
          <p:cNvSpPr txBox="1"/>
          <p:nvPr>
            <p:ph idx="3" type="subTitle"/>
          </p:nvPr>
        </p:nvSpPr>
        <p:spPr>
          <a:xfrm>
            <a:off y="1031213" x="732775"/>
            <a:ext cy="34377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sz="2400" lang="en-GB"/>
              <a:t>Überblick</a:t>
            </a:r>
          </a:p>
          <a:p>
            <a:pPr rtl="0" lvl="0" indent="-3810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sz="2400" lang="en-GB"/>
              <a:t>Was ist eine Prüfung?</a:t>
            </a:r>
          </a:p>
          <a:p>
            <a:pPr rtl="0" lvl="0" indent="-3810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sz="2400" lang="en-GB"/>
              <a:t>Anerkennung von Prüfungsleistungen</a:t>
            </a:r>
          </a:p>
          <a:p>
            <a:pPr rtl="0" lvl="0" indent="-3810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sz="2400" lang="en-GB"/>
              <a:t>Freiversuch</a:t>
            </a:r>
          </a:p>
          <a:p>
            <a:pPr rtl="0" lvl="0" indent="-3810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sz="2400" lang="en-GB"/>
              <a:t>Wiederholung von Prüfungsleistungen</a:t>
            </a:r>
          </a:p>
          <a:p>
            <a:pPr rtl="0" lvl="0" indent="-3810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sz="2400" lang="en-GB"/>
              <a:t>Fristen</a:t>
            </a:r>
          </a:p>
          <a:p>
            <a:pPr rtl="0" lvl="0" indent="-3810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sz="2400" lang="en-GB"/>
              <a:t>Nachteilsausgleich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42" name="Shape 42"/>
          <p:cNvSpPr txBox="1"/>
          <p:nvPr>
            <p:ph idx="2" type="subTitle"/>
          </p:nvPr>
        </p:nvSpPr>
        <p:spPr>
          <a:xfrm>
            <a:off y="1031213" x="732775"/>
            <a:ext cy="34377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-GB"/>
              <a:t>8.   Versäumnis, Rücktritt, Täuschung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-GB"/>
              <a:t>9.   Prüfungseinsicht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-GB"/>
              <a:t>10. Prüfungen im Urlaubssemester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-GB"/>
              <a:t>11. Zusätze auf dem Zeugnis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-GB"/>
              <a:t>12. Praktische Probleme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-GB"/>
              <a:t>13. Tipps und Hinweise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sp>
        <p:nvSpPr>
          <p:cNvPr id="43" name="Shape 43"/>
          <p:cNvSpPr txBox="1"/>
          <p:nvPr>
            <p:ph idx="3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Gliederung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pic>
        <p:nvPicPr>
          <p:cNvPr id="49" name="Shape 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597275" x="1439837"/>
            <a:ext cy="3601974" cx="626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pic>
        <p:nvPicPr>
          <p:cNvPr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983025" x="2579575"/>
            <a:ext cy="2656566" cx="3984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983000" x="2579575"/>
            <a:ext cy="2656575" cx="3984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Elisa Löwe				Prüfungsrecht ESE 2014				29.09.2014</a:t>
            </a:r>
          </a:p>
        </p:txBody>
      </p:sp>
      <p:sp>
        <p:nvSpPr>
          <p:cNvPr id="67" name="Shape 67"/>
          <p:cNvSpPr txBox="1"/>
          <p:nvPr>
            <p:ph idx="2" type="subTitle"/>
          </p:nvPr>
        </p:nvSpPr>
        <p:spPr>
          <a:xfrm>
            <a:off y="3152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1. Überblick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y="1338775" x="789150"/>
            <a:ext cy="3006299" cx="7565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FFFFFF"/>
              </a:solidFill>
            </a:endParaRPr>
          </a:p>
          <a:p>
            <a:pPr rtl="0" lvl="0" indent="-342900" marL="45720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Kurzabriss Studienordnung</a:t>
            </a:r>
          </a:p>
          <a:p>
            <a:pPr rtl="0" lvl="0" indent="0" marL="914400">
              <a:lnSpc>
                <a:spcPct val="115000"/>
              </a:lnSpc>
              <a:spcBef>
                <a:spcPts val="0"/>
              </a:spcBef>
              <a:buSzPct val="61111"/>
              <a:buNone/>
            </a:pPr>
            <a:r>
              <a:rPr sz="1800" lang="en-GB">
                <a:solidFill>
                  <a:srgbClr val="FFFFFF"/>
                </a:solidFill>
              </a:rPr>
              <a:t>“[...] die Prüfungsordnung, [...] [ist] so gestaltet, dass das Studium in der Regelstudienzeit erfolgreich abgeschlossen werden kann [...]”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ECTS - Creditpunkte (1 CP = 25-30 h Arbeitszeit)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sz="1800" lang="en-GB">
                <a:solidFill>
                  <a:srgbClr val="FFFFFF"/>
                </a:solidFill>
              </a:rPr>
              <a:t>Arbeitszeit =  Anwesenheit LV + Vor- und Nachbereitung LV + Selbststudium + Vorbereitungszeit Prüfung + Prüfungszeit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y="1100050" x="805650"/>
            <a:ext cy="446099" cx="75327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2200" lang="en-GB">
                <a:solidFill>
                  <a:srgbClr val="FFFFFF"/>
                </a:solidFill>
              </a:rPr>
              <a:t>Eure rechtliche Grundlage - Ordnungen!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y="4468934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0" x="457200"/>
            <a:ext cy="5143501" cx="8229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