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3240" y="2122200"/>
            <a:ext cx="10834560" cy="4254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3240" y="2122200"/>
            <a:ext cx="10834560" cy="4254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3240" y="2122200"/>
            <a:ext cx="10834560" cy="4254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10977840" y="6492600"/>
            <a:ext cx="824040" cy="2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Folie </a:t>
            </a:r>
            <a:fld id="{707D0727-A70A-4177-AC47-F93797C42581}" type="slidenum">
              <a:rPr lang="de-DE" sz="1000" b="0" strike="noStrike" spc="-1">
                <a:solidFill>
                  <a:srgbClr val="000000"/>
                </a:solidFill>
                <a:latin typeface="Open Sans"/>
              </a:rPr>
              <a:t>‹Nr.›</a:t>
            </a:fld>
            <a:endParaRPr lang="de-DE" sz="1000" b="0" strike="noStrike" spc="-1">
              <a:latin typeface="Arial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462600" y="6561360"/>
            <a:ext cx="731160" cy="1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07.06.2023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1360440" y="6492600"/>
            <a:ext cx="609552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1" strike="noStrike" spc="-1">
                <a:solidFill>
                  <a:srgbClr val="000000"/>
                </a:solidFill>
                <a:latin typeface="Open Sans"/>
              </a:rPr>
              <a:t>HTWD</a:t>
            </a: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 / StuRa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Open Sans SemiBold"/>
              </a:rPr>
              <a:t>Hauptüberschrift Open Sans 32</a:t>
            </a:r>
            <a:endParaRPr lang="de-DE" sz="32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4" name="Grafik 9"/>
          <p:cNvPicPr/>
          <p:nvPr/>
        </p:nvPicPr>
        <p:blipFill>
          <a:blip r:embed="rId14"/>
          <a:stretch/>
        </p:blipFill>
        <p:spPr>
          <a:xfrm>
            <a:off x="147600" y="200880"/>
            <a:ext cx="4140000" cy="1068480"/>
          </a:xfrm>
          <a:prstGeom prst="rect">
            <a:avLst/>
          </a:prstGeom>
          <a:ln>
            <a:noFill/>
          </a:ln>
        </p:spPr>
      </p:pic>
      <p:sp>
        <p:nvSpPr>
          <p:cNvPr id="5" name="CustomShape 5"/>
          <p:cNvSpPr/>
          <p:nvPr/>
        </p:nvSpPr>
        <p:spPr>
          <a:xfrm>
            <a:off x="0" y="4234320"/>
            <a:ext cx="12191760" cy="2623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Grafik 2" descr="Ein Bild, das Grafiken, Schrift, Screenshot, Logo enthält.&#10;&#10;Automatisch generierte Beschreibung"/>
          <p:cNvPicPr/>
          <p:nvPr/>
        </p:nvPicPr>
        <p:blipFill>
          <a:blip r:embed="rId15"/>
          <a:stretch/>
        </p:blipFill>
        <p:spPr>
          <a:xfrm>
            <a:off x="9642960" y="520200"/>
            <a:ext cx="2070000" cy="430200"/>
          </a:xfrm>
          <a:prstGeom prst="rect">
            <a:avLst/>
          </a:prstGeom>
          <a:ln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Open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0977840" y="6492600"/>
            <a:ext cx="824040" cy="2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Folie </a:t>
            </a:r>
            <a:fld id="{70069338-2A56-4924-A165-0F66171CEBE0}" type="slidenum">
              <a:rPr lang="de-DE" sz="1000" b="0" strike="noStrike" spc="-1">
                <a:solidFill>
                  <a:srgbClr val="000000"/>
                </a:solidFill>
                <a:latin typeface="Open Sans"/>
              </a:rPr>
              <a:t>‹Nr.›</a:t>
            </a:fld>
            <a:endParaRPr lang="de-DE" sz="1000" b="0" strike="noStrike" spc="-1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462600" y="6561360"/>
            <a:ext cx="731160" cy="1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07.06.2023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1360440" y="6492600"/>
            <a:ext cx="609552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1" strike="noStrike" spc="-1">
                <a:solidFill>
                  <a:srgbClr val="000000"/>
                </a:solidFill>
                <a:latin typeface="Open Sans"/>
              </a:rPr>
              <a:t>HTWD</a:t>
            </a: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 / StuRa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89600" y="1757160"/>
            <a:ext cx="10515240" cy="3469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Open Sans"/>
              <a:buChar char="-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Formatvorlagen des Textmasters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de-DE" sz="1600" b="0" strike="noStrike" spc="-1">
                <a:solidFill>
                  <a:srgbClr val="000000"/>
                </a:solidFill>
                <a:latin typeface="Open Sans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de-DE" sz="1600" b="0" strike="noStrike" spc="-1">
                <a:solidFill>
                  <a:srgbClr val="000000"/>
                </a:solidFill>
                <a:latin typeface="Open Sans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de-DE" sz="1600" b="0" strike="noStrike" spc="-1">
                <a:solidFill>
                  <a:srgbClr val="000000"/>
                </a:solidFill>
                <a:latin typeface="Open Sans"/>
              </a:rPr>
              <a:t>Fünfte Ebene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491400" y="570240"/>
            <a:ext cx="10211760" cy="626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Titelmasterformat durch Klicken bearbeiten</a:t>
            </a:r>
            <a:endParaRPr lang="de-DE" sz="3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49" name="Grafik 1" descr="Ein Bild, das Grafiken, Schrift, Screenshot, Logo enthält.&#10;&#10;Automatisch generierte Beschreibung"/>
          <p:cNvPicPr/>
          <p:nvPr/>
        </p:nvPicPr>
        <p:blipFill>
          <a:blip r:embed="rId14"/>
          <a:stretch/>
        </p:blipFill>
        <p:spPr>
          <a:xfrm>
            <a:off x="9642960" y="520200"/>
            <a:ext cx="2070000" cy="4302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0977840" y="6492600"/>
            <a:ext cx="824040" cy="2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Folie </a:t>
            </a:r>
            <a:fld id="{3DB02DB2-3191-4519-9747-145441E8A22F}" type="slidenum">
              <a:rPr lang="de-DE" sz="1000" b="0" strike="noStrike" spc="-1">
                <a:solidFill>
                  <a:srgbClr val="000000"/>
                </a:solidFill>
                <a:latin typeface="Open Sans"/>
              </a:rPr>
              <a:t>‹Nr.›</a:t>
            </a:fld>
            <a:endParaRPr lang="de-DE" sz="10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62600" y="6561360"/>
            <a:ext cx="731160" cy="1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07.06.2023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360440" y="6492600"/>
            <a:ext cx="609552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000" b="1" strike="noStrike" spc="-1">
                <a:solidFill>
                  <a:srgbClr val="000000"/>
                </a:solidFill>
                <a:latin typeface="Open Sans"/>
              </a:rPr>
              <a:t>HTWD</a:t>
            </a:r>
            <a:r>
              <a:rPr lang="de-DE" sz="1000" b="0" strike="noStrike" spc="-1">
                <a:solidFill>
                  <a:srgbClr val="000000"/>
                </a:solidFill>
                <a:latin typeface="Open Sans"/>
              </a:rPr>
              <a:t> / StuRa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3240" y="2122200"/>
            <a:ext cx="10834560" cy="91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Open Sans"/>
              </a:rPr>
              <a:t>Hauptüberschrift Open Sans 32</a:t>
            </a:r>
          </a:p>
        </p:txBody>
      </p:sp>
      <p:pic>
        <p:nvPicPr>
          <p:cNvPr id="90" name="Grafik 9"/>
          <p:cNvPicPr/>
          <p:nvPr/>
        </p:nvPicPr>
        <p:blipFill>
          <a:blip r:embed="rId14"/>
          <a:stretch/>
        </p:blipFill>
        <p:spPr>
          <a:xfrm>
            <a:off x="147600" y="219600"/>
            <a:ext cx="4140000" cy="1068480"/>
          </a:xfrm>
          <a:prstGeom prst="rect">
            <a:avLst/>
          </a:prstGeom>
          <a:ln>
            <a:noFill/>
          </a:ln>
        </p:spPr>
      </p:pic>
      <p:sp>
        <p:nvSpPr>
          <p:cNvPr id="91" name="CustomShape 5"/>
          <p:cNvSpPr/>
          <p:nvPr/>
        </p:nvSpPr>
        <p:spPr>
          <a:xfrm>
            <a:off x="0" y="4234320"/>
            <a:ext cx="12191760" cy="2623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Open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Open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3240" y="2122200"/>
            <a:ext cx="10834560" cy="91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Open Sans SemiBold"/>
              </a:rPr>
              <a:t>Die studentische Selbstverwaltung – der StuRa</a:t>
            </a:r>
            <a:endParaRPr lang="de-DE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3240" y="3057120"/>
            <a:ext cx="10834560" cy="1655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1800" b="0" strike="noStrike" spc="-1">
                <a:latin typeface="Open Sans"/>
              </a:rPr>
              <a:t>Studentinnenrat der HTW Dresden</a:t>
            </a: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91400" y="570240"/>
            <a:ext cx="10211760" cy="626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Wie ist der StuRa aufgebaut?</a:t>
            </a:r>
            <a:endParaRPr lang="de-DE" sz="3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32" name="Grafik 4" descr="Ein Bild, das Text, Schrift, Screenshot, Design enthält.&#10;&#10;Automatisch generierte Beschreibung"/>
          <p:cNvPicPr/>
          <p:nvPr/>
        </p:nvPicPr>
        <p:blipFill>
          <a:blip r:embed="rId2"/>
          <a:srcRect t="18641"/>
          <a:stretch/>
        </p:blipFill>
        <p:spPr>
          <a:xfrm>
            <a:off x="1381320" y="1175760"/>
            <a:ext cx="9428760" cy="479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91400" y="570240"/>
            <a:ext cx="10211760" cy="626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Fakultätsarbeitskreise (FAK) </a:t>
            </a:r>
            <a:br/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&amp; Hochschularbeitskreis (HAK)</a:t>
            </a:r>
            <a:endParaRPr lang="de-DE" sz="3000" b="0" strike="noStrike" spc="-1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34" name="Group 2"/>
          <p:cNvGrpSpPr/>
          <p:nvPr/>
        </p:nvGrpSpPr>
        <p:grpSpPr>
          <a:xfrm>
            <a:off x="1715760" y="1722240"/>
            <a:ext cx="8765280" cy="4311000"/>
            <a:chOff x="1715760" y="1722240"/>
            <a:chExt cx="8765280" cy="4311000"/>
          </a:xfrm>
        </p:grpSpPr>
        <p:grpSp>
          <p:nvGrpSpPr>
            <p:cNvPr id="135" name="Group 3"/>
            <p:cNvGrpSpPr/>
            <p:nvPr/>
          </p:nvGrpSpPr>
          <p:grpSpPr>
            <a:xfrm>
              <a:off x="1715760" y="1722240"/>
              <a:ext cx="8765280" cy="4311000"/>
              <a:chOff x="1715760" y="1722240"/>
              <a:chExt cx="8765280" cy="4311000"/>
            </a:xfrm>
          </p:grpSpPr>
          <p:pic>
            <p:nvPicPr>
              <p:cNvPr id="136" name="Grafik 4" descr="Ein Bild, das Text, Schrift, Screenshot, Design enthält.&#10;&#10;Automatisch generierte Beschreibung"/>
              <p:cNvPicPr/>
              <p:nvPr/>
            </p:nvPicPr>
            <p:blipFill>
              <a:blip r:embed="rId2"/>
              <a:srcRect l="51703" t="54338" b="7634"/>
              <a:stretch/>
            </p:blipFill>
            <p:spPr>
              <a:xfrm>
                <a:off x="1715760" y="1722240"/>
                <a:ext cx="8760240" cy="431100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7" name="CustomShape 4"/>
              <p:cNvSpPr/>
              <p:nvPr/>
            </p:nvSpPr>
            <p:spPr>
              <a:xfrm>
                <a:off x="1720800" y="5409000"/>
                <a:ext cx="1267920" cy="402840"/>
              </a:xfrm>
              <a:prstGeom prst="rect">
                <a:avLst/>
              </a:prstGeom>
              <a:solidFill>
                <a:srgbClr val="F3B1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8" name="CustomShape 5"/>
              <p:cNvSpPr/>
              <p:nvPr/>
            </p:nvSpPr>
            <p:spPr>
              <a:xfrm>
                <a:off x="2488680" y="3334680"/>
                <a:ext cx="3490200" cy="874800"/>
              </a:xfrm>
              <a:prstGeom prst="rect">
                <a:avLst/>
              </a:prstGeom>
              <a:noFill/>
              <a:ln w="7632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9" name="CustomShape 6"/>
              <p:cNvSpPr/>
              <p:nvPr/>
            </p:nvSpPr>
            <p:spPr>
              <a:xfrm>
                <a:off x="6378120" y="3334680"/>
                <a:ext cx="3490200" cy="874800"/>
              </a:xfrm>
              <a:prstGeom prst="rect">
                <a:avLst/>
              </a:prstGeom>
              <a:noFill/>
              <a:ln w="7632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0" name="CustomShape 7"/>
              <p:cNvSpPr/>
              <p:nvPr/>
            </p:nvSpPr>
            <p:spPr>
              <a:xfrm>
                <a:off x="1980000" y="4268520"/>
                <a:ext cx="7888680" cy="939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1" name="CustomShape 8"/>
              <p:cNvSpPr/>
              <p:nvPr/>
            </p:nvSpPr>
            <p:spPr>
              <a:xfrm flipH="1">
                <a:off x="4059720" y="4410720"/>
                <a:ext cx="4212360" cy="639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de-DE" sz="1800" b="1" strike="noStrike" spc="-1">
                    <a:solidFill>
                      <a:srgbClr val="C00000"/>
                    </a:solidFill>
                    <a:latin typeface="Open Sans"/>
                  </a:rPr>
                  <a:t>Bindeglied zwischen akademischer &amp; studentischer Selbstverwaltung</a:t>
                </a:r>
                <a:endParaRPr lang="de-DE" sz="1800" b="0" strike="noStrike" spc="-1">
                  <a:latin typeface="Arial"/>
                </a:endParaRPr>
              </a:p>
            </p:txBody>
          </p:sp>
          <p:sp>
            <p:nvSpPr>
              <p:cNvPr id="142" name="CustomShape 9"/>
              <p:cNvSpPr/>
              <p:nvPr/>
            </p:nvSpPr>
            <p:spPr>
              <a:xfrm>
                <a:off x="9869040" y="5225040"/>
                <a:ext cx="612000" cy="792000"/>
              </a:xfrm>
              <a:prstGeom prst="rect">
                <a:avLst/>
              </a:prstGeom>
              <a:solidFill>
                <a:srgbClr val="F3B1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143" name="Group 10"/>
            <p:cNvGrpSpPr/>
            <p:nvPr/>
          </p:nvGrpSpPr>
          <p:grpSpPr>
            <a:xfrm>
              <a:off x="3287520" y="4095720"/>
              <a:ext cx="1281600" cy="763200"/>
              <a:chOff x="3287520" y="4095720"/>
              <a:chExt cx="1281600" cy="763200"/>
            </a:xfrm>
          </p:grpSpPr>
          <p:sp>
            <p:nvSpPr>
              <p:cNvPr id="144" name="CustomShape 11"/>
              <p:cNvSpPr/>
              <p:nvPr/>
            </p:nvSpPr>
            <p:spPr>
              <a:xfrm rot="10800000">
                <a:off x="3287520" y="4095720"/>
                <a:ext cx="1281600" cy="64584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5" name="Line 12"/>
              <p:cNvSpPr/>
              <p:nvPr/>
            </p:nvSpPr>
            <p:spPr>
              <a:xfrm>
                <a:off x="3822120" y="4618800"/>
                <a:ext cx="130680" cy="160560"/>
              </a:xfrm>
              <a:prstGeom prst="line">
                <a:avLst/>
              </a:prstGeom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6" name="Line 13"/>
              <p:cNvSpPr/>
              <p:nvPr/>
            </p:nvSpPr>
            <p:spPr>
              <a:xfrm flipH="1">
                <a:off x="3817440" y="4733640"/>
                <a:ext cx="135360" cy="125280"/>
              </a:xfrm>
              <a:prstGeom prst="line">
                <a:avLst/>
              </a:prstGeom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147" name="Group 14"/>
            <p:cNvGrpSpPr/>
            <p:nvPr/>
          </p:nvGrpSpPr>
          <p:grpSpPr>
            <a:xfrm>
              <a:off x="7817400" y="4095720"/>
              <a:ext cx="1281600" cy="763200"/>
              <a:chOff x="7817400" y="4095720"/>
              <a:chExt cx="1281600" cy="763200"/>
            </a:xfrm>
          </p:grpSpPr>
          <p:sp>
            <p:nvSpPr>
              <p:cNvPr id="148" name="CustomShape 15"/>
              <p:cNvSpPr/>
              <p:nvPr/>
            </p:nvSpPr>
            <p:spPr>
              <a:xfrm rot="10800000" flipH="1">
                <a:off x="7817400" y="4095720"/>
                <a:ext cx="1281600" cy="64584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9" name="Line 16"/>
              <p:cNvSpPr/>
              <p:nvPr/>
            </p:nvSpPr>
            <p:spPr>
              <a:xfrm flipH="1">
                <a:off x="8433000" y="4618800"/>
                <a:ext cx="130680" cy="160560"/>
              </a:xfrm>
              <a:prstGeom prst="line">
                <a:avLst/>
              </a:prstGeom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50" name="Line 17"/>
              <p:cNvSpPr/>
              <p:nvPr/>
            </p:nvSpPr>
            <p:spPr>
              <a:xfrm>
                <a:off x="8433000" y="4733640"/>
                <a:ext cx="135360" cy="125280"/>
              </a:xfrm>
              <a:prstGeom prst="line">
                <a:avLst/>
              </a:prstGeom>
              <a:ln w="7632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91400" y="678392"/>
            <a:ext cx="10211760" cy="626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Aufgaben der FAKs </a:t>
            </a:r>
            <a:endParaRPr lang="de-DE" sz="3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901440" y="1603970"/>
            <a:ext cx="10834560" cy="475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Vernetzung innerhalb der Fakultät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Mitwirkung an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Open Sans"/>
              </a:rPr>
              <a:t>Studiengangsentwicklung</a:t>
            </a:r>
            <a:endParaRPr lang="de-DE" sz="3000" b="0" strike="noStrike" spc="-1" dirty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Stellungnahmen zu neuen Mitgliedern in Gremien (z.B.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Open Sans"/>
              </a:rPr>
              <a:t>Studiendekan:in</a:t>
            </a: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de-DE" sz="3000" b="0" strike="noStrike" spc="-1" dirty="0" err="1">
                <a:solidFill>
                  <a:srgbClr val="000000"/>
                </a:solidFill>
                <a:latin typeface="Open Sans"/>
              </a:rPr>
              <a:t>StuKos</a:t>
            </a: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Stellungnahmen zu neuen oder wesentlich geänderten Studiengängen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3000" b="0" strike="noStrike" spc="-1" dirty="0">
                <a:solidFill>
                  <a:srgbClr val="000000"/>
                </a:solidFill>
                <a:latin typeface="Open Sans"/>
              </a:rPr>
              <a:t>Ansprechstelle für die Fakultät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91400" y="570240"/>
            <a:ext cx="10211760" cy="626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b="1" strike="noStrike" spc="-1">
                <a:solidFill>
                  <a:srgbClr val="000000"/>
                </a:solidFill>
                <a:latin typeface="Open Sans SemiBold"/>
              </a:rPr>
              <a:t>Aufgaben der FAKs </a:t>
            </a:r>
            <a:endParaRPr lang="de-DE" sz="3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613440" y="1368000"/>
            <a:ext cx="10834560" cy="475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Open Sans"/>
              </a:rPr>
              <a:t>Erreichbar unter:</a:t>
            </a:r>
          </a:p>
        </p:txBody>
      </p:sp>
      <p:graphicFrame>
        <p:nvGraphicFramePr>
          <p:cNvPr id="155" name="Table 3"/>
          <p:cNvGraphicFramePr/>
          <p:nvPr/>
        </p:nvGraphicFramePr>
        <p:xfrm>
          <a:off x="1175400" y="1969920"/>
          <a:ext cx="5880600" cy="3718080"/>
        </p:xfrm>
        <a:graphic>
          <a:graphicData uri="http://schemas.openxmlformats.org/drawingml/2006/table">
            <a:tbl>
              <a:tblPr/>
              <a:tblGrid>
                <a:gridCol w="419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Bauingenieurwesen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bau@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Design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design@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Elektrotechnik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et@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Geoinformation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gi@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Informatik/Mathematik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im@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Landbau/Umwelt/Chemie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lauch@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Maschinenbau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mbau@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760">
                <a:tc>
                  <a:txBody>
                    <a:bodyPr/>
                    <a:lstStyle/>
                    <a:p>
                      <a:r>
                        <a:rPr lang="de-DE" sz="2400" b="0" strike="noStrike" spc="-1">
                          <a:latin typeface="Open Sans"/>
                        </a:rPr>
                        <a:t>Wirtschaftswissenschaften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de-DE" sz="2400" b="0" strike="noStrike" spc="-1">
                          <a:latin typeface="Open Sans"/>
                        </a:rPr>
                        <a:t>wiwi@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6" name="TextShape 4"/>
          <p:cNvSpPr txBox="1"/>
          <p:nvPr/>
        </p:nvSpPr>
        <p:spPr>
          <a:xfrm rot="16200000">
            <a:off x="5389560" y="3105720"/>
            <a:ext cx="403200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400" b="0" strike="noStrike" spc="-1">
                <a:latin typeface="Open Sans"/>
              </a:rPr>
              <a:t>stura.htw-dresden.de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3240" y="2122200"/>
            <a:ext cx="10834560" cy="91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200" b="0" strike="noStrike" spc="-1">
                <a:solidFill>
                  <a:srgbClr val="000000"/>
                </a:solidFill>
                <a:latin typeface="Open Sans"/>
              </a:rPr>
              <a:t>Noch Fragen oder Unklarheiten?</a:t>
            </a:r>
          </a:p>
        </p:txBody>
      </p:sp>
      <p:sp>
        <p:nvSpPr>
          <p:cNvPr id="158" name="TextShape 2"/>
          <p:cNvSpPr txBox="1"/>
          <p:nvPr/>
        </p:nvSpPr>
        <p:spPr>
          <a:xfrm>
            <a:off x="453240" y="3057120"/>
            <a:ext cx="10834560" cy="1655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2800" b="0" strike="noStrike" spc="-1">
                <a:latin typeface="Open Sans"/>
              </a:rPr>
              <a:t>Meldet euch bei uns!</a:t>
            </a:r>
            <a:endParaRPr lang="de-DE" sz="2800" b="0" strike="noStrike" spc="-1">
              <a:latin typeface="Arial"/>
            </a:endParaRPr>
          </a:p>
        </p:txBody>
      </p:sp>
      <p:pic>
        <p:nvPicPr>
          <p:cNvPr id="159" name="Grafik 6" descr="Ein Bild, das Schwarz, Dunkelheit enthält.&#10;&#10;Automatisch generierte Beschreibung"/>
          <p:cNvPicPr/>
          <p:nvPr/>
        </p:nvPicPr>
        <p:blipFill>
          <a:blip r:embed="rId2"/>
          <a:stretch/>
        </p:blipFill>
        <p:spPr>
          <a:xfrm>
            <a:off x="4591440" y="4469040"/>
            <a:ext cx="452520" cy="452520"/>
          </a:xfrm>
          <a:prstGeom prst="rect">
            <a:avLst/>
          </a:prstGeom>
          <a:ln>
            <a:noFill/>
          </a:ln>
        </p:spPr>
      </p:pic>
      <p:pic>
        <p:nvPicPr>
          <p:cNvPr id="160" name="Grafik 8" descr="Ein Bild, das Schwarz, Dunkelheit enthält.&#10;&#10;Automatisch generierte Beschreibung"/>
          <p:cNvPicPr/>
          <p:nvPr/>
        </p:nvPicPr>
        <p:blipFill>
          <a:blip r:embed="rId3"/>
          <a:stretch/>
        </p:blipFill>
        <p:spPr>
          <a:xfrm>
            <a:off x="8553240" y="4421880"/>
            <a:ext cx="593280" cy="593280"/>
          </a:xfrm>
          <a:prstGeom prst="rect">
            <a:avLst/>
          </a:prstGeom>
          <a:ln>
            <a:noFill/>
          </a:ln>
        </p:spPr>
      </p:pic>
      <p:pic>
        <p:nvPicPr>
          <p:cNvPr id="161" name="Grafik 10" descr="Ein Bild, das Schwarz, Screenshot, Design enthält.&#10;&#10;Automatisch generierte Beschreibung"/>
          <p:cNvPicPr/>
          <p:nvPr/>
        </p:nvPicPr>
        <p:blipFill>
          <a:blip r:embed="rId4"/>
          <a:stretch/>
        </p:blipFill>
        <p:spPr>
          <a:xfrm>
            <a:off x="431640" y="4414320"/>
            <a:ext cx="507240" cy="507240"/>
          </a:xfrm>
          <a:prstGeom prst="rect">
            <a:avLst/>
          </a:prstGeom>
          <a:ln>
            <a:noFill/>
          </a:ln>
        </p:spPr>
      </p:pic>
      <p:sp>
        <p:nvSpPr>
          <p:cNvPr id="162" name="CustomShape 3"/>
          <p:cNvSpPr/>
          <p:nvPr/>
        </p:nvSpPr>
        <p:spPr>
          <a:xfrm flipH="1">
            <a:off x="1076400" y="4366440"/>
            <a:ext cx="3009240" cy="69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Open Sans"/>
              </a:rPr>
              <a:t>stura@stura.htw-dresden.de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Open Sans"/>
              </a:rPr>
              <a:t>faku@stura.htw-dresden.de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 flipH="1">
            <a:off x="5081040" y="4499280"/>
            <a:ext cx="22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stura_htw_dresden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 flipH="1">
            <a:off x="9146880" y="4533840"/>
            <a:ext cx="2409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Open Sans"/>
              </a:rPr>
              <a:t>StuRa HTW Dresden</a:t>
            </a: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6608"/>
      </a:accent1>
      <a:accent2>
        <a:srgbClr val="84BF63"/>
      </a:accent2>
      <a:accent3>
        <a:srgbClr val="BC9AC8"/>
      </a:accent3>
      <a:accent4>
        <a:srgbClr val="8BADDC"/>
      </a:accent4>
      <a:accent5>
        <a:srgbClr val="FFDD00"/>
      </a:accent5>
      <a:accent6>
        <a:srgbClr val="BEC2D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6608"/>
      </a:accent1>
      <a:accent2>
        <a:srgbClr val="84BF63"/>
      </a:accent2>
      <a:accent3>
        <a:srgbClr val="BC9AC8"/>
      </a:accent3>
      <a:accent4>
        <a:srgbClr val="8BADDC"/>
      </a:accent4>
      <a:accent5>
        <a:srgbClr val="FFDD00"/>
      </a:accent5>
      <a:accent6>
        <a:srgbClr val="BEC2D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6608"/>
      </a:accent1>
      <a:accent2>
        <a:srgbClr val="84BF63"/>
      </a:accent2>
      <a:accent3>
        <a:srgbClr val="BC9AC8"/>
      </a:accent3>
      <a:accent4>
        <a:srgbClr val="8BADDC"/>
      </a:accent4>
      <a:accent5>
        <a:srgbClr val="FFDD00"/>
      </a:accent5>
      <a:accent6>
        <a:srgbClr val="BEC2D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Breitbild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Open Sans</vt:lpstr>
      <vt:lpstr>Open Sans SemiBold</vt:lpstr>
      <vt:lpstr>Symbol</vt:lpstr>
      <vt:lpstr>Wingdings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HTW Dresden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Richter, Lisanne</dc:creator>
  <dc:description/>
  <cp:lastModifiedBy>17570413, 65defa6f</cp:lastModifiedBy>
  <cp:revision>66</cp:revision>
  <dcterms:created xsi:type="dcterms:W3CDTF">2021-10-14T07:21:00Z</dcterms:created>
  <dcterms:modified xsi:type="dcterms:W3CDTF">2023-06-07T11:41:18Z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HTW Dresden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Breitbild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