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79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630" autoAdjust="0"/>
  </p:normalViewPr>
  <p:slideViewPr>
    <p:cSldViewPr>
      <p:cViewPr varScale="1">
        <p:scale>
          <a:sx n="68" d="100"/>
          <a:sy n="68" d="100"/>
        </p:scale>
        <p:origin x="-185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65748-72A6-43F6-A840-4AB2FCB75B9F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5962CF-EC8D-4977-A509-8E2BBD898B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0538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Welche Gremien kennt ihr?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962CF-EC8D-4977-A509-8E2BBD898B2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2616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Aufbau der Hochschule, wie sich die Gremien zusammensetzen, teilweise wie sie arbeiten,…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962CF-EC8D-4977-A509-8E2BBD898B2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695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Mit Senat anfangen!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Studiendekan vor </a:t>
            </a:r>
            <a:r>
              <a:rPr lang="de-DE" dirty="0" err="1" smtClean="0"/>
              <a:t>StuKo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Wer</a:t>
            </a:r>
            <a:r>
              <a:rPr lang="de-DE" baseline="0" dirty="0" smtClean="0"/>
              <a:t> hat schon mal mit den Gremien zu </a:t>
            </a:r>
            <a:r>
              <a:rPr lang="de-DE" baseline="0" smtClean="0"/>
              <a:t>tun gehabt?</a:t>
            </a:r>
            <a:r>
              <a:rPr lang="de-DE" smtClean="0"/>
              <a:t/>
            </a:r>
            <a:br>
              <a:rPr lang="de-DE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am</a:t>
            </a:r>
            <a:r>
              <a:rPr lang="de-DE" baseline="0" dirty="0" smtClean="0"/>
              <a:t> Ende </a:t>
            </a:r>
            <a:r>
              <a:rPr lang="de-DE" baseline="0" dirty="0" err="1" smtClean="0"/>
              <a:t>vllt</a:t>
            </a:r>
            <a:r>
              <a:rPr lang="de-DE" baseline="0" dirty="0" smtClean="0"/>
              <a:t> nochmal Pfeile erklären lassen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962CF-EC8D-4977-A509-8E2BBD898B2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725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Senatskommissionen</a:t>
            </a:r>
            <a:r>
              <a:rPr lang="de-DE" baseline="0" dirty="0" smtClean="0"/>
              <a:t> bereiten Beschlüsse vor!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962CF-EC8D-4977-A509-8E2BBD898B2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7424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Erstmal eine Folie weiter gehen!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962CF-EC8D-4977-A509-8E2BBD898B2C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2250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Und das ganze wirtschaftliche</a:t>
            </a:r>
            <a:r>
              <a:rPr lang="de-DE" baseline="0" dirty="0" smtClean="0"/>
              <a:t> Zeug!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962CF-EC8D-4977-A509-8E2BBD898B2C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128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Vor allem fürs Geld zuständig!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962CF-EC8D-4977-A509-8E2BBD898B2C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195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Grundordnung!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962CF-EC8D-4977-A509-8E2BBD898B2C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7892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Mutti</a:t>
            </a:r>
            <a:r>
              <a:rPr lang="de-DE" baseline="0" dirty="0" smtClean="0"/>
              <a:t> der Nation!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962CF-EC8D-4977-A509-8E2BBD898B2C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2955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bgerundetes Rechtec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t>‹Nr.›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‹Nr.›</a:t>
            </a:fld>
            <a:endParaRPr kumimoji="0"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bgerundetes Rechtec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htec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t>‹Nr.›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‹Nr.›</a:t>
            </a:fld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‹Nr.›</a:t>
            </a:fld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bgerundetes Rechtec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‹Nr.›</a:t>
            </a:fld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t>‹Nr.›</a:t>
            </a:fld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bgerundetes Rechtec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t>1/6/2018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t>‹Nr.›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4.xml"/><Relationship Id="rId7" Type="http://schemas.openxmlformats.org/officeDocument/2006/relationships/slide" Target="slide1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21.xml"/><Relationship Id="rId5" Type="http://schemas.openxmlformats.org/officeDocument/2006/relationships/slide" Target="slide12.xml"/><Relationship Id="rId10" Type="http://schemas.openxmlformats.org/officeDocument/2006/relationships/slide" Target="slide19.xml"/><Relationship Id="rId4" Type="http://schemas.openxmlformats.org/officeDocument/2006/relationships/slide" Target="slide8.xml"/><Relationship Id="rId9" Type="http://schemas.openxmlformats.org/officeDocument/2006/relationships/slide" Target="slid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Was gibt es?</a:t>
            </a:r>
            <a:br>
              <a:rPr lang="de-DE" dirty="0" smtClean="0"/>
            </a:br>
            <a:r>
              <a:rPr lang="de-DE" dirty="0" smtClean="0"/>
              <a:t>Was machen die?</a:t>
            </a:r>
            <a:br>
              <a:rPr lang="de-DE" dirty="0" smtClean="0"/>
            </a:br>
            <a:r>
              <a:rPr lang="de-DE" dirty="0" smtClean="0"/>
              <a:t>Wo kann ich mitmachen?</a:t>
            </a: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Gremien der Hochschule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467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§82 Rektor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(1) Der Rektor ist Vorsitzender des Rektorates und bestimmt dessen Richtlinien. Er vertritt </a:t>
            </a:r>
            <a:r>
              <a:rPr lang="de-DE" dirty="0" smtClean="0"/>
              <a:t>die </a:t>
            </a:r>
            <a:r>
              <a:rPr lang="de-DE" dirty="0"/>
              <a:t>Hochschule nach außen</a:t>
            </a:r>
            <a:r>
              <a:rPr lang="de-DE" dirty="0" smtClean="0"/>
              <a:t>.</a:t>
            </a:r>
          </a:p>
          <a:p>
            <a:r>
              <a:rPr lang="de-DE" dirty="0"/>
              <a:t>(2) Der Rektor wahrt die Ordnung in der Hochschule und übt das Hausrecht aus</a:t>
            </a:r>
            <a:r>
              <a:rPr lang="de-DE" dirty="0" smtClean="0"/>
              <a:t>.</a:t>
            </a:r>
          </a:p>
          <a:p>
            <a:r>
              <a:rPr lang="de-DE" dirty="0"/>
              <a:t>(7) Der Erweiterte Senat kann den Rektor mit einer Mehrheit von zwei Dritteln seiner </a:t>
            </a:r>
            <a:r>
              <a:rPr lang="de-DE" dirty="0" smtClean="0"/>
              <a:t>Mitglieder </a:t>
            </a:r>
            <a:r>
              <a:rPr lang="de-DE" dirty="0"/>
              <a:t>abwählen. Die Abwahl bedarf der Bestätigung durch die Mehrheit der Mitglieder </a:t>
            </a:r>
            <a:r>
              <a:rPr lang="de-DE" dirty="0" smtClean="0"/>
              <a:t>des </a:t>
            </a:r>
            <a:r>
              <a:rPr lang="de-DE" dirty="0"/>
              <a:t>Hochschulrates, sofern nicht dieser nach § 86 Abs. 1 Satz 3 Nr. 2 die Abwahl beim </a:t>
            </a:r>
            <a:r>
              <a:rPr lang="de-DE" dirty="0" smtClean="0"/>
              <a:t>Erweiterten </a:t>
            </a:r>
            <a:r>
              <a:rPr lang="de-DE" dirty="0"/>
              <a:t>Senat beantragt hat. </a:t>
            </a:r>
          </a:p>
        </p:txBody>
      </p:sp>
      <p:sp>
        <p:nvSpPr>
          <p:cNvPr id="4" name="Rechteck 3">
            <a:hlinkClick r:id="rId2" action="ppaction://hlinksldjump"/>
          </p:cNvPr>
          <p:cNvSpPr/>
          <p:nvPr/>
        </p:nvSpPr>
        <p:spPr>
          <a:xfrm>
            <a:off x="6372200" y="5373216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Schema Rektorat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15176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§85 Kanzler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/>
              <a:t>(1) Der Kanzler leitet die Hochschulverwaltung nach den Richtlinien des Rektorates. Er </a:t>
            </a:r>
            <a:r>
              <a:rPr lang="de-DE" dirty="0" smtClean="0"/>
              <a:t>vollzieht </a:t>
            </a:r>
            <a:r>
              <a:rPr lang="de-DE" dirty="0"/>
              <a:t>die Beschlüsse des Rektorates und des Senates in seinem Zuständigkeitsbereich. Er </a:t>
            </a:r>
            <a:r>
              <a:rPr lang="de-DE" dirty="0" smtClean="0"/>
              <a:t>kann </a:t>
            </a:r>
            <a:r>
              <a:rPr lang="de-DE" dirty="0"/>
              <a:t>die Verwaltung mehrerer Hochschulen leiten. </a:t>
            </a:r>
          </a:p>
        </p:txBody>
      </p:sp>
      <p:sp>
        <p:nvSpPr>
          <p:cNvPr id="4" name="Rechteck 3">
            <a:hlinkClick r:id="rId3" action="ppaction://hlinksldjump"/>
          </p:cNvPr>
          <p:cNvSpPr/>
          <p:nvPr/>
        </p:nvSpPr>
        <p:spPr>
          <a:xfrm>
            <a:off x="6372200" y="5373216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Schema Rektorat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42751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§86 Hochschulrat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u="sng" dirty="0" smtClean="0"/>
              <a:t>Aufgaben:</a:t>
            </a:r>
          </a:p>
          <a:p>
            <a:r>
              <a:rPr lang="de-DE" dirty="0"/>
              <a:t>1.  Erstellung eines Vorschlages für die Wahl des Rektors, </a:t>
            </a:r>
          </a:p>
          <a:p>
            <a:r>
              <a:rPr lang="de-DE" dirty="0"/>
              <a:t>2.  Beantragung der Abwahl des Rektors beim Erweiterten Senat, </a:t>
            </a:r>
          </a:p>
          <a:p>
            <a:r>
              <a:rPr lang="de-DE" dirty="0"/>
              <a:t>3.  Bestätigung der Abwahl des Rektors durch den Erweiterten Senat, </a:t>
            </a:r>
          </a:p>
          <a:p>
            <a:r>
              <a:rPr lang="de-DE" dirty="0"/>
              <a:t>4.  Erteilung des Einvernehmens zum Vorschlag des Rektors für die Bestellung des </a:t>
            </a:r>
            <a:r>
              <a:rPr lang="de-DE" dirty="0" smtClean="0"/>
              <a:t>Kanzlers</a:t>
            </a:r>
            <a:r>
              <a:rPr lang="de-DE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74879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§86 Hochschulrat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u="sng" dirty="0" smtClean="0"/>
              <a:t>Aufgaben – Fortsetzung:</a:t>
            </a:r>
          </a:p>
          <a:p>
            <a:r>
              <a:rPr lang="de-DE" dirty="0"/>
              <a:t>8.  Genehmigung des Jahresabschlusses, </a:t>
            </a:r>
          </a:p>
          <a:p>
            <a:r>
              <a:rPr lang="de-DE" dirty="0"/>
              <a:t>9.  Entlastung des Rektorates, </a:t>
            </a:r>
          </a:p>
          <a:p>
            <a:r>
              <a:rPr lang="de-DE" dirty="0"/>
              <a:t>10.  Stellungnahme zum Jahresbericht des Rektorates nach § 10 </a:t>
            </a:r>
            <a:r>
              <a:rPr lang="de-DE" dirty="0" err="1"/>
              <a:t>Abs</a:t>
            </a:r>
            <a:r>
              <a:rPr lang="de-DE" dirty="0"/>
              <a:t> 4 Satz 4, </a:t>
            </a:r>
          </a:p>
          <a:p>
            <a:r>
              <a:rPr lang="de-DE" dirty="0"/>
              <a:t>11.  Stellungnahme vor dem Abschluss von Zielvereinbarungen. </a:t>
            </a:r>
          </a:p>
        </p:txBody>
      </p:sp>
    </p:spTree>
    <p:extLst>
      <p:ext uri="{BB962C8B-B14F-4D97-AF65-F5344CB8AC3E}">
        <p14:creationId xmlns:p14="http://schemas.microsoft.com/office/powerpoint/2010/main" val="357291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§86 Hochschulrat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Zusammensetzung:</a:t>
            </a:r>
          </a:p>
          <a:p>
            <a:pPr lvl="1"/>
            <a:r>
              <a:rPr lang="de-DE" dirty="0"/>
              <a:t>(3) Der Senat benennt weniger als die Hälfte der in der Grundordnung festgesetzten Anzahl </a:t>
            </a:r>
            <a:r>
              <a:rPr lang="de-DE" dirty="0" smtClean="0"/>
              <a:t>der </a:t>
            </a:r>
            <a:r>
              <a:rPr lang="de-DE" dirty="0"/>
              <a:t>Mitglieder, insbesondere alle Mitglieder oder Angehörigen der Hochschule nach Absatz 2 </a:t>
            </a:r>
            <a:r>
              <a:rPr lang="de-DE" dirty="0" smtClean="0"/>
              <a:t>Satz </a:t>
            </a:r>
            <a:r>
              <a:rPr lang="de-DE" dirty="0"/>
              <a:t>3. Die übrigen Mitglieder werden von der Staatsregierung benannt.</a:t>
            </a:r>
          </a:p>
        </p:txBody>
      </p:sp>
      <p:sp>
        <p:nvSpPr>
          <p:cNvPr id="4" name="Rechteck 3">
            <a:hlinkClick r:id="rId2" action="ppaction://hlinksldjump"/>
          </p:cNvPr>
          <p:cNvSpPr/>
          <p:nvPr/>
        </p:nvSpPr>
        <p:spPr>
          <a:xfrm>
            <a:off x="6372200" y="5373216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Schema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37458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§88 Fakultätsrat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u="sng" dirty="0" smtClean="0"/>
              <a:t>Aufgaben:</a:t>
            </a:r>
          </a:p>
          <a:p>
            <a:r>
              <a:rPr lang="de-DE" dirty="0"/>
              <a:t>1.  den Erlass der Studien- und Prüfungsordnungen, </a:t>
            </a:r>
            <a:endParaRPr lang="de-DE" dirty="0" smtClean="0"/>
          </a:p>
          <a:p>
            <a:r>
              <a:rPr lang="de-DE" dirty="0"/>
              <a:t>3.  Vorschläge für die Einrichtung, Aufhebung und Änderung von Studiengängen, </a:t>
            </a:r>
            <a:endParaRPr lang="de-DE" dirty="0" smtClean="0"/>
          </a:p>
          <a:p>
            <a:r>
              <a:rPr lang="de-DE" dirty="0"/>
              <a:t>5.  Vorschläge für Zielvereinbarungen der Fakultät mit dem Rektorat</a:t>
            </a:r>
            <a:r>
              <a:rPr lang="de-DE" dirty="0" smtClean="0"/>
              <a:t>,</a:t>
            </a:r>
          </a:p>
          <a:p>
            <a:r>
              <a:rPr lang="de-DE" dirty="0"/>
              <a:t>8.  Evaluationsverfahren nach § 9,</a:t>
            </a:r>
          </a:p>
        </p:txBody>
      </p:sp>
    </p:spTree>
    <p:extLst>
      <p:ext uri="{BB962C8B-B14F-4D97-AF65-F5344CB8AC3E}">
        <p14:creationId xmlns:p14="http://schemas.microsoft.com/office/powerpoint/2010/main" val="197773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§88 Fakultätsrat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u="sng" dirty="0" smtClean="0"/>
              <a:t>Zusammensetzung:</a:t>
            </a:r>
          </a:p>
          <a:p>
            <a:pPr lvl="1"/>
            <a:r>
              <a:rPr lang="de-DE" dirty="0"/>
              <a:t>Hochschullehrer</a:t>
            </a:r>
          </a:p>
          <a:p>
            <a:pPr lvl="1"/>
            <a:r>
              <a:rPr lang="de-DE" dirty="0"/>
              <a:t>Mitarbeiter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Studierende</a:t>
            </a:r>
          </a:p>
          <a:p>
            <a:pPr marL="320040" lvl="1" indent="0">
              <a:buNone/>
            </a:pPr>
            <a:endParaRPr lang="de-DE" u="sng" dirty="0" smtClean="0"/>
          </a:p>
          <a:p>
            <a:r>
              <a:rPr lang="de-DE" u="sng" dirty="0" smtClean="0"/>
              <a:t>Nützliches:</a:t>
            </a:r>
          </a:p>
          <a:p>
            <a:pPr lvl="1"/>
            <a:r>
              <a:rPr lang="de-DE" dirty="0"/>
              <a:t>(5) Beschlüsse in Angelegenheiten der Studienorganisation bedürfen der Zustimmung der </a:t>
            </a:r>
            <a:r>
              <a:rPr lang="de-DE" dirty="0" smtClean="0"/>
              <a:t>Mehrheit </a:t>
            </a:r>
            <a:r>
              <a:rPr lang="de-DE" dirty="0"/>
              <a:t>der anwesenden Studentenvertreter, andernfalls der Zustimmung von zwei Dritteln </a:t>
            </a:r>
            <a:r>
              <a:rPr lang="de-DE" dirty="0" smtClean="0"/>
              <a:t>der </a:t>
            </a:r>
            <a:r>
              <a:rPr lang="de-DE" dirty="0"/>
              <a:t>Mitglieder. </a:t>
            </a:r>
            <a:endParaRPr lang="de-DE" dirty="0" smtClean="0"/>
          </a:p>
        </p:txBody>
      </p:sp>
      <p:sp>
        <p:nvSpPr>
          <p:cNvPr id="4" name="Rechteck 3">
            <a:hlinkClick r:id="rId3" action="ppaction://hlinksldjump"/>
          </p:cNvPr>
          <p:cNvSpPr/>
          <p:nvPr/>
        </p:nvSpPr>
        <p:spPr>
          <a:xfrm>
            <a:off x="6372200" y="5373216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Schema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21811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§89 Dekan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(1) Der Dekan leitet die Fakultät, führt den Vorsitz im Fakultätsrat, vollzieht dessen </a:t>
            </a:r>
            <a:r>
              <a:rPr lang="de-DE" dirty="0" smtClean="0"/>
              <a:t>Beschlüsse </a:t>
            </a:r>
            <a:r>
              <a:rPr lang="de-DE" dirty="0"/>
              <a:t>und ist ihm verantwortlich. Er entscheidet über die Zuweisung der Stellen und </a:t>
            </a:r>
            <a:r>
              <a:rPr lang="de-DE" dirty="0" smtClean="0"/>
              <a:t>Mittel </a:t>
            </a:r>
            <a:r>
              <a:rPr lang="de-DE" dirty="0"/>
              <a:t>im Benehmen mit dem Fakultätsrat. Er ist zuständig für alle Angelegenheiten der Fakultät, soweit gesetzlich oder in der Grundordnung nichts anderes bestimmt ist. Er ist </a:t>
            </a:r>
            <a:r>
              <a:rPr lang="de-DE" dirty="0" smtClean="0"/>
              <a:t>verantwortlich </a:t>
            </a:r>
            <a:r>
              <a:rPr lang="de-DE" dirty="0"/>
              <a:t>dafür, dass die Hochschullehrer und die sonstigen zur Lehre verpflichteten </a:t>
            </a:r>
            <a:r>
              <a:rPr lang="de-DE" dirty="0" smtClean="0"/>
              <a:t>Personen </a:t>
            </a:r>
            <a:r>
              <a:rPr lang="de-DE" dirty="0"/>
              <a:t>ihre Lehr- und Prüfungsverpflichtungen und Aufgaben in der Betreuung der </a:t>
            </a:r>
            <a:r>
              <a:rPr lang="de-DE" dirty="0" smtClean="0"/>
              <a:t>Studenten </a:t>
            </a:r>
            <a:r>
              <a:rPr lang="de-DE" dirty="0"/>
              <a:t>ordnungsgemäß erfüllen. Ihm steht insoweit ein Aufsichts- und Weisungsrecht zu.</a:t>
            </a:r>
          </a:p>
        </p:txBody>
      </p:sp>
      <p:sp>
        <p:nvSpPr>
          <p:cNvPr id="4" name="Rechteck 3">
            <a:hlinkClick r:id="rId3" action="ppaction://hlinksldjump"/>
          </p:cNvPr>
          <p:cNvSpPr/>
          <p:nvPr/>
        </p:nvSpPr>
        <p:spPr>
          <a:xfrm>
            <a:off x="6372200" y="5373216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Schema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28565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§90 Dekanat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/>
              <a:t>(1) Die Grundordnung kann bestimmen, dass ein Dekanat mit bis zu 2 Prodekanen gebildet </a:t>
            </a:r>
            <a:r>
              <a:rPr lang="de-DE" dirty="0" smtClean="0"/>
              <a:t>wird</a:t>
            </a:r>
            <a:r>
              <a:rPr lang="de-DE" dirty="0"/>
              <a:t>, wenn die Größe der Fakultät dies erfordert. </a:t>
            </a:r>
          </a:p>
        </p:txBody>
      </p:sp>
      <p:sp>
        <p:nvSpPr>
          <p:cNvPr id="4" name="Rechteck 3">
            <a:hlinkClick r:id="rId2" action="ppaction://hlinksldjump"/>
          </p:cNvPr>
          <p:cNvSpPr/>
          <p:nvPr/>
        </p:nvSpPr>
        <p:spPr>
          <a:xfrm>
            <a:off x="6372200" y="5373216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Schema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62245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§ 91  </a:t>
            </a:r>
            <a:r>
              <a:rPr lang="de-DE" dirty="0" smtClean="0"/>
              <a:t>Studiendekan </a:t>
            </a:r>
            <a:r>
              <a:rPr lang="de-DE" dirty="0"/>
              <a:t>und </a:t>
            </a:r>
            <a:r>
              <a:rPr lang="de-DE" dirty="0" smtClean="0"/>
              <a:t>Studienkommission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/>
              <a:t>(1) Der Fakultätsrat wählt auf Vorschlag des Dekans für einen oder mehrere Studiengänge </a:t>
            </a:r>
            <a:r>
              <a:rPr lang="de-DE" dirty="0" smtClean="0"/>
              <a:t>einen </a:t>
            </a:r>
            <a:r>
              <a:rPr lang="de-DE" dirty="0"/>
              <a:t>der Fakultät angehörenden Professor zum Studiendekan. Der Wahlvorschlag wird im </a:t>
            </a:r>
            <a:r>
              <a:rPr lang="de-DE" dirty="0" smtClean="0"/>
              <a:t>Benehmen </a:t>
            </a:r>
            <a:r>
              <a:rPr lang="de-DE" dirty="0"/>
              <a:t>mit dem zuständigen Fachschaftsrat oder den zuständigen </a:t>
            </a:r>
            <a:r>
              <a:rPr lang="de-DE" dirty="0" err="1"/>
              <a:t>Fachschaftsräten</a:t>
            </a:r>
            <a:r>
              <a:rPr lang="de-DE" dirty="0"/>
              <a:t> nach </a:t>
            </a:r>
            <a:r>
              <a:rPr lang="de-DE" dirty="0" smtClean="0"/>
              <a:t>§ </a:t>
            </a:r>
            <a:r>
              <a:rPr lang="de-DE" dirty="0"/>
              <a:t>25 Abs. 1 erstellt</a:t>
            </a:r>
            <a:r>
              <a:rPr lang="de-DE" dirty="0" smtClean="0"/>
              <a:t>;</a:t>
            </a:r>
          </a:p>
          <a:p>
            <a:r>
              <a:rPr lang="de-DE" dirty="0"/>
              <a:t>(2) Der Fakultätsrat bestellt für jeden Studiengang im Benehmen mit dem zuständigen </a:t>
            </a:r>
            <a:r>
              <a:rPr lang="de-DE" dirty="0" smtClean="0"/>
              <a:t>Fachschaftsrat </a:t>
            </a:r>
            <a:r>
              <a:rPr lang="de-DE" dirty="0"/>
              <a:t>eine Studienkommission, der eigenständig Lehrende, in Kunsthochschulen </a:t>
            </a:r>
            <a:r>
              <a:rPr lang="de-DE" dirty="0" smtClean="0"/>
              <a:t>auch </a:t>
            </a:r>
            <a:r>
              <a:rPr lang="de-DE" dirty="0"/>
              <a:t>weitere Lehrende und </a:t>
            </a:r>
            <a:r>
              <a:rPr lang="de-DE" dirty="0">
                <a:solidFill>
                  <a:srgbClr val="FF0000"/>
                </a:solidFill>
              </a:rPr>
              <a:t>Studenten paritätisch</a:t>
            </a:r>
            <a:r>
              <a:rPr lang="de-DE" dirty="0"/>
              <a:t> angehören.</a:t>
            </a:r>
          </a:p>
        </p:txBody>
      </p:sp>
    </p:spTree>
    <p:extLst>
      <p:ext uri="{BB962C8B-B14F-4D97-AF65-F5344CB8AC3E}">
        <p14:creationId xmlns:p14="http://schemas.microsoft.com/office/powerpoint/2010/main" val="178085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Grundlagen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Sächsisches Hochschulfreiheitsgesetz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hier steht alles drin!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Es existiert ein Plakat  voll nützlich!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366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§ 91  Studiendekan und Studienkommission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(3) Die Studienkommission berät den Dekan bei der Organisation des Lehr- und </a:t>
            </a:r>
            <a:r>
              <a:rPr lang="de-DE" dirty="0" smtClean="0"/>
              <a:t>Studienbetriebes</a:t>
            </a:r>
            <a:r>
              <a:rPr lang="de-DE" dirty="0"/>
              <a:t>. Sie ist vor der Erstellung und Änderung der Studien- und der </a:t>
            </a:r>
            <a:r>
              <a:rPr lang="de-DE" dirty="0" smtClean="0"/>
              <a:t>Prüfungsordnung </a:t>
            </a:r>
            <a:r>
              <a:rPr lang="de-DE" dirty="0"/>
              <a:t>anzuhören. Sie muss zusammentreten, wenn ein Drittel ihrer Mitglieder dies </a:t>
            </a:r>
            <a:r>
              <a:rPr lang="de-DE" dirty="0" smtClean="0"/>
              <a:t>verlangt</a:t>
            </a:r>
            <a:r>
              <a:rPr lang="de-DE" dirty="0"/>
              <a:t>. Sie besitzt bezüglich ihrer Aufgaben ein Initiativrecht im Fakultätsrat. Ihre </a:t>
            </a:r>
            <a:r>
              <a:rPr lang="de-DE" dirty="0" smtClean="0"/>
              <a:t>Beschlüsse </a:t>
            </a:r>
            <a:r>
              <a:rPr lang="de-DE" dirty="0"/>
              <a:t>zur Organisation des Lehr- und Studienbetriebes sind bindend, sofern der </a:t>
            </a:r>
            <a:r>
              <a:rPr lang="de-DE" dirty="0" smtClean="0"/>
              <a:t>Fakultätsrat </a:t>
            </a:r>
            <a:r>
              <a:rPr lang="de-DE" dirty="0"/>
              <a:t>nicht mit einer Mehrheit von zwei Dritteln seiner Mitglieder etwas anderes </a:t>
            </a:r>
            <a:r>
              <a:rPr lang="de-DE" dirty="0" smtClean="0"/>
              <a:t>beschließt</a:t>
            </a:r>
            <a:r>
              <a:rPr lang="de-DE" dirty="0"/>
              <a:t>. </a:t>
            </a:r>
          </a:p>
        </p:txBody>
      </p:sp>
      <p:sp>
        <p:nvSpPr>
          <p:cNvPr id="4" name="Rechteck 3">
            <a:hlinkClick r:id="rId2" action="ppaction://hlinksldjump"/>
          </p:cNvPr>
          <p:cNvSpPr/>
          <p:nvPr/>
        </p:nvSpPr>
        <p:spPr>
          <a:xfrm>
            <a:off x="6372200" y="5373216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Schema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85317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Studentenschaft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347864" y="1844824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err="1" smtClean="0"/>
              <a:t>StuRa</a:t>
            </a:r>
            <a:endParaRPr lang="de-DE" sz="2400" dirty="0"/>
          </a:p>
        </p:txBody>
      </p:sp>
      <p:sp>
        <p:nvSpPr>
          <p:cNvPr id="5" name="Rechteck 4"/>
          <p:cNvSpPr/>
          <p:nvPr/>
        </p:nvSpPr>
        <p:spPr>
          <a:xfrm>
            <a:off x="3347864" y="3501008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FSR</a:t>
            </a:r>
            <a:endParaRPr lang="de-DE" sz="2400" dirty="0"/>
          </a:p>
        </p:txBody>
      </p:sp>
      <p:cxnSp>
        <p:nvCxnSpPr>
          <p:cNvPr id="7" name="Gerade Verbindung mit Pfeil 6"/>
          <p:cNvCxnSpPr>
            <a:stCxn id="4" idx="2"/>
            <a:endCxn id="5" idx="0"/>
          </p:cNvCxnSpPr>
          <p:nvPr/>
        </p:nvCxnSpPr>
        <p:spPr>
          <a:xfrm>
            <a:off x="4427984" y="2852936"/>
            <a:ext cx="0" cy="6480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>
            <a:hlinkClick r:id="rId2" action="ppaction://hlinksldjump"/>
          </p:cNvPr>
          <p:cNvSpPr/>
          <p:nvPr/>
        </p:nvSpPr>
        <p:spPr>
          <a:xfrm>
            <a:off x="6372200" y="5373216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Schema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90000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§25 Organe der Studentenschaft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/>
              <a:t>(1) Organe der Studentenschaft sind der Studentenrat und, sofern die Ordnung nach § 27 </a:t>
            </a:r>
            <a:r>
              <a:rPr lang="de-DE" dirty="0" smtClean="0"/>
              <a:t>Abs</a:t>
            </a:r>
            <a:r>
              <a:rPr lang="de-DE" dirty="0"/>
              <a:t>. 2 dies vorsieht, die </a:t>
            </a:r>
            <a:r>
              <a:rPr lang="de-DE" dirty="0" err="1"/>
              <a:t>Fachschaftsräte</a:t>
            </a:r>
            <a:r>
              <a:rPr lang="de-DE" dirty="0"/>
              <a:t>. </a:t>
            </a:r>
          </a:p>
        </p:txBody>
      </p:sp>
      <p:sp>
        <p:nvSpPr>
          <p:cNvPr id="4" name="Rechteck 3">
            <a:hlinkClick r:id="rId2" action="ppaction://hlinksldjump"/>
          </p:cNvPr>
          <p:cNvSpPr/>
          <p:nvPr/>
        </p:nvSpPr>
        <p:spPr>
          <a:xfrm>
            <a:off x="6372200" y="5373216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Schema Studentenschaft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43165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hlinkClick r:id="rId3" action="ppaction://hlinksldjump"/>
          </p:cNvPr>
          <p:cNvSpPr/>
          <p:nvPr/>
        </p:nvSpPr>
        <p:spPr>
          <a:xfrm>
            <a:off x="3442720" y="2064296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Senat </a:t>
            </a:r>
            <a:br>
              <a:rPr lang="de-DE" sz="2400" dirty="0" smtClean="0"/>
            </a:br>
            <a:r>
              <a:rPr lang="de-DE" sz="2000" dirty="0" smtClean="0"/>
              <a:t>(Senats-kommissionen)</a:t>
            </a:r>
            <a:endParaRPr lang="de-DE" sz="2000" dirty="0"/>
          </a:p>
        </p:txBody>
      </p:sp>
      <p:sp>
        <p:nvSpPr>
          <p:cNvPr id="5" name="Rechteck 4">
            <a:hlinkClick r:id="rId4" action="ppaction://hlinksldjump"/>
          </p:cNvPr>
          <p:cNvSpPr/>
          <p:nvPr/>
        </p:nvSpPr>
        <p:spPr>
          <a:xfrm>
            <a:off x="3442720" y="624136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Rektorat</a:t>
            </a:r>
            <a:br>
              <a:rPr lang="de-DE" sz="2400" dirty="0" smtClean="0"/>
            </a:br>
            <a:r>
              <a:rPr lang="de-DE" sz="2000" dirty="0" smtClean="0"/>
              <a:t>(Dekan, Prodekan, Kanzler)</a:t>
            </a:r>
            <a:endParaRPr lang="de-DE" sz="2000" dirty="0"/>
          </a:p>
        </p:txBody>
      </p:sp>
      <p:sp>
        <p:nvSpPr>
          <p:cNvPr id="6" name="Rechteck 5">
            <a:hlinkClick r:id="rId5" action="ppaction://hlinksldjump"/>
          </p:cNvPr>
          <p:cNvSpPr/>
          <p:nvPr/>
        </p:nvSpPr>
        <p:spPr>
          <a:xfrm>
            <a:off x="6215560" y="624136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Hochschulrat</a:t>
            </a:r>
            <a:endParaRPr lang="de-DE" sz="2400" dirty="0"/>
          </a:p>
        </p:txBody>
      </p:sp>
      <p:sp>
        <p:nvSpPr>
          <p:cNvPr id="7" name="Rechteck 6">
            <a:hlinkClick r:id="rId6" action="ppaction://hlinksldjump"/>
          </p:cNvPr>
          <p:cNvSpPr/>
          <p:nvPr/>
        </p:nvSpPr>
        <p:spPr>
          <a:xfrm>
            <a:off x="595584" y="624136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Erweiterter</a:t>
            </a:r>
            <a:br>
              <a:rPr lang="de-DE" sz="2400" dirty="0" smtClean="0"/>
            </a:br>
            <a:r>
              <a:rPr lang="de-DE" sz="2400" dirty="0" smtClean="0"/>
              <a:t>Senat</a:t>
            </a:r>
            <a:endParaRPr lang="de-DE" sz="2400" dirty="0"/>
          </a:p>
        </p:txBody>
      </p:sp>
      <p:cxnSp>
        <p:nvCxnSpPr>
          <p:cNvPr id="8" name="Gerade Verbindung mit Pfeil 7"/>
          <p:cNvCxnSpPr>
            <a:stCxn id="4" idx="0"/>
            <a:endCxn id="5" idx="2"/>
          </p:cNvCxnSpPr>
          <p:nvPr/>
        </p:nvCxnSpPr>
        <p:spPr>
          <a:xfrm flipV="1">
            <a:off x="4522840" y="1632248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>
            <a:stCxn id="6" idx="1"/>
            <a:endCxn id="5" idx="3"/>
          </p:cNvCxnSpPr>
          <p:nvPr/>
        </p:nvCxnSpPr>
        <p:spPr>
          <a:xfrm flipH="1">
            <a:off x="5602960" y="1128192"/>
            <a:ext cx="612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4" idx="3"/>
            <a:endCxn id="6" idx="2"/>
          </p:cNvCxnSpPr>
          <p:nvPr/>
        </p:nvCxnSpPr>
        <p:spPr>
          <a:xfrm flipV="1">
            <a:off x="5602960" y="1632248"/>
            <a:ext cx="169272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7" idx="3"/>
            <a:endCxn id="5" idx="1"/>
          </p:cNvCxnSpPr>
          <p:nvPr/>
        </p:nvCxnSpPr>
        <p:spPr>
          <a:xfrm>
            <a:off x="2755824" y="1128192"/>
            <a:ext cx="6868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>
            <a:hlinkClick r:id="rId7" action="ppaction://hlinksldjump"/>
          </p:cNvPr>
          <p:cNvSpPr/>
          <p:nvPr/>
        </p:nvSpPr>
        <p:spPr>
          <a:xfrm>
            <a:off x="467544" y="3072408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Dekan</a:t>
            </a:r>
            <a:endParaRPr lang="de-DE" sz="2400" dirty="0"/>
          </a:p>
        </p:txBody>
      </p:sp>
      <p:sp>
        <p:nvSpPr>
          <p:cNvPr id="13" name="Rechteck 12">
            <a:hlinkClick r:id="rId8" action="ppaction://hlinksldjump"/>
          </p:cNvPr>
          <p:cNvSpPr/>
          <p:nvPr/>
        </p:nvSpPr>
        <p:spPr>
          <a:xfrm>
            <a:off x="467544" y="4348540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Fakultätsrat</a:t>
            </a:r>
            <a:endParaRPr lang="de-DE" sz="2400" dirty="0"/>
          </a:p>
        </p:txBody>
      </p:sp>
      <p:sp>
        <p:nvSpPr>
          <p:cNvPr id="14" name="Rechteck 13">
            <a:hlinkClick r:id="rId9" action="ppaction://hlinksldjump"/>
          </p:cNvPr>
          <p:cNvSpPr/>
          <p:nvPr/>
        </p:nvSpPr>
        <p:spPr>
          <a:xfrm>
            <a:off x="6464144" y="3072408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Dekanat</a:t>
            </a:r>
            <a:br>
              <a:rPr lang="de-DE" sz="2400" dirty="0" smtClean="0"/>
            </a:br>
            <a:r>
              <a:rPr lang="de-DE" sz="2400" dirty="0" smtClean="0"/>
              <a:t>(Prodekan) </a:t>
            </a:r>
            <a:endParaRPr lang="de-DE" sz="2400" dirty="0"/>
          </a:p>
        </p:txBody>
      </p:sp>
      <p:sp>
        <p:nvSpPr>
          <p:cNvPr id="15" name="Rechteck 14">
            <a:hlinkClick r:id="rId10" action="ppaction://hlinksldjump"/>
          </p:cNvPr>
          <p:cNvSpPr/>
          <p:nvPr/>
        </p:nvSpPr>
        <p:spPr>
          <a:xfrm>
            <a:off x="467544" y="5553612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Studien-kommission</a:t>
            </a:r>
            <a:endParaRPr lang="de-DE" sz="2400" dirty="0"/>
          </a:p>
        </p:txBody>
      </p:sp>
      <p:sp>
        <p:nvSpPr>
          <p:cNvPr id="16" name="Rechteck 15">
            <a:hlinkClick r:id="rId10" action="ppaction://hlinksldjump"/>
          </p:cNvPr>
          <p:cNvSpPr/>
          <p:nvPr/>
        </p:nvSpPr>
        <p:spPr>
          <a:xfrm>
            <a:off x="3036968" y="5553612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Studiendekan</a:t>
            </a:r>
            <a:endParaRPr lang="de-DE" sz="2400" dirty="0"/>
          </a:p>
        </p:txBody>
      </p:sp>
      <p:cxnSp>
        <p:nvCxnSpPr>
          <p:cNvPr id="17" name="Gerade Verbindung mit Pfeil 16"/>
          <p:cNvCxnSpPr>
            <a:stCxn id="13" idx="0"/>
            <a:endCxn id="12" idx="2"/>
          </p:cNvCxnSpPr>
          <p:nvPr/>
        </p:nvCxnSpPr>
        <p:spPr>
          <a:xfrm flipV="1">
            <a:off x="1547664" y="4080520"/>
            <a:ext cx="0" cy="2680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stCxn id="15" idx="0"/>
            <a:endCxn id="13" idx="2"/>
          </p:cNvCxnSpPr>
          <p:nvPr/>
        </p:nvCxnSpPr>
        <p:spPr>
          <a:xfrm flipV="1">
            <a:off x="1547664" y="5356652"/>
            <a:ext cx="0" cy="1969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>
            <a:stCxn id="16" idx="1"/>
            <a:endCxn id="15" idx="3"/>
          </p:cNvCxnSpPr>
          <p:nvPr/>
        </p:nvCxnSpPr>
        <p:spPr>
          <a:xfrm flipH="1">
            <a:off x="2627784" y="6057668"/>
            <a:ext cx="4091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stCxn id="13" idx="3"/>
            <a:endCxn id="16" idx="0"/>
          </p:cNvCxnSpPr>
          <p:nvPr/>
        </p:nvCxnSpPr>
        <p:spPr>
          <a:xfrm>
            <a:off x="2627784" y="4852596"/>
            <a:ext cx="1489304" cy="701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12" idx="3"/>
            <a:endCxn id="14" idx="1"/>
          </p:cNvCxnSpPr>
          <p:nvPr/>
        </p:nvCxnSpPr>
        <p:spPr>
          <a:xfrm>
            <a:off x="2627784" y="3576464"/>
            <a:ext cx="38363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13" idx="3"/>
            <a:endCxn id="14" idx="2"/>
          </p:cNvCxnSpPr>
          <p:nvPr/>
        </p:nvCxnSpPr>
        <p:spPr>
          <a:xfrm flipV="1">
            <a:off x="2627784" y="4080520"/>
            <a:ext cx="4916480" cy="772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5" idx="1"/>
            <a:endCxn id="12" idx="0"/>
          </p:cNvCxnSpPr>
          <p:nvPr/>
        </p:nvCxnSpPr>
        <p:spPr>
          <a:xfrm flipH="1">
            <a:off x="1547664" y="1128192"/>
            <a:ext cx="1895056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hteck 38">
            <a:hlinkClick r:id="rId11" action="ppaction://hlinksldjump"/>
          </p:cNvPr>
          <p:cNvSpPr/>
          <p:nvPr/>
        </p:nvSpPr>
        <p:spPr>
          <a:xfrm>
            <a:off x="6464144" y="4699048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FSR</a:t>
            </a:r>
            <a:endParaRPr lang="de-DE" sz="2400" dirty="0"/>
          </a:p>
        </p:txBody>
      </p:sp>
      <p:cxnSp>
        <p:nvCxnSpPr>
          <p:cNvPr id="41" name="Gerade Verbindung mit Pfeil 40"/>
          <p:cNvCxnSpPr>
            <a:stCxn id="39" idx="1"/>
            <a:endCxn id="16" idx="0"/>
          </p:cNvCxnSpPr>
          <p:nvPr/>
        </p:nvCxnSpPr>
        <p:spPr>
          <a:xfrm flipH="1">
            <a:off x="4117088" y="5203104"/>
            <a:ext cx="2347056" cy="3505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>
            <a:stCxn id="39" idx="1"/>
            <a:endCxn id="4" idx="3"/>
          </p:cNvCxnSpPr>
          <p:nvPr/>
        </p:nvCxnSpPr>
        <p:spPr>
          <a:xfrm flipH="1" flipV="1">
            <a:off x="5602960" y="2568352"/>
            <a:ext cx="861184" cy="2634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83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§81 Senat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u="sng" dirty="0" smtClean="0"/>
              <a:t>Aufgaben:</a:t>
            </a:r>
          </a:p>
          <a:p>
            <a:r>
              <a:rPr lang="de-DE" dirty="0" smtClean="0"/>
              <a:t>1</a:t>
            </a:r>
            <a:r>
              <a:rPr lang="de-DE" dirty="0"/>
              <a:t>.  die Beschlussfassung über Ordnungen der Hochschule nach § 13 Abs. 3, </a:t>
            </a:r>
          </a:p>
          <a:p>
            <a:r>
              <a:rPr lang="de-DE" dirty="0"/>
              <a:t>2.  die Erteilung des Einvernehmens zum Wahlvorschlag des Hochschulrates für die </a:t>
            </a:r>
            <a:r>
              <a:rPr lang="de-DE" dirty="0" smtClean="0"/>
              <a:t>Wahl </a:t>
            </a:r>
            <a:r>
              <a:rPr lang="de-DE" dirty="0"/>
              <a:t>des Rektors, </a:t>
            </a:r>
          </a:p>
          <a:p>
            <a:r>
              <a:rPr lang="de-DE" dirty="0"/>
              <a:t>3.  die Beantragung der Abwahl des Rektors beim Erweiterten Senat, </a:t>
            </a:r>
          </a:p>
          <a:p>
            <a:r>
              <a:rPr lang="de-DE" dirty="0"/>
              <a:t>4.  die Wahl und Abwahl der Prorektoren, </a:t>
            </a:r>
          </a:p>
          <a:p>
            <a:r>
              <a:rPr lang="de-DE" dirty="0"/>
              <a:t>5.  die Stellungnahmen zu Vorschlägen des Rektors für die Bestellung des Kanzlers, </a:t>
            </a:r>
          </a:p>
        </p:txBody>
      </p:sp>
    </p:spTree>
    <p:extLst>
      <p:ext uri="{BB962C8B-B14F-4D97-AF65-F5344CB8AC3E}">
        <p14:creationId xmlns:p14="http://schemas.microsoft.com/office/powerpoint/2010/main" val="270130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§</a:t>
            </a:r>
            <a:r>
              <a:rPr lang="de-DE" dirty="0" smtClean="0"/>
              <a:t>81 Senat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de-DE" u="sng" dirty="0" smtClean="0"/>
              <a:t>Aufgaben – Fortsetzung:</a:t>
            </a:r>
          </a:p>
          <a:p>
            <a:r>
              <a:rPr lang="de-DE" dirty="0"/>
              <a:t>6.  die Vorschläge für die Berufung von Mitgliedern des Hochschulrates, </a:t>
            </a:r>
            <a:endParaRPr lang="de-DE" dirty="0" smtClean="0"/>
          </a:p>
          <a:p>
            <a:r>
              <a:rPr lang="de-DE" dirty="0" smtClean="0"/>
              <a:t>11</a:t>
            </a:r>
            <a:r>
              <a:rPr lang="de-DE" dirty="0"/>
              <a:t>.  Entscheidungen von grundsätzlicher Bedeutung in Angelegenheiten der Lehre, </a:t>
            </a:r>
            <a:r>
              <a:rPr lang="de-DE" dirty="0" smtClean="0"/>
              <a:t>Forschung </a:t>
            </a:r>
            <a:r>
              <a:rPr lang="de-DE" dirty="0"/>
              <a:t>oder Kunst, soweit diese nicht nur eine Fakultät betreffen, </a:t>
            </a:r>
          </a:p>
          <a:p>
            <a:r>
              <a:rPr lang="de-DE" dirty="0"/>
              <a:t>12.  die Festlegung der von der Hochschule zu vergebenden Hochschulgrade nach § 39, </a:t>
            </a:r>
          </a:p>
          <a:p>
            <a:r>
              <a:rPr lang="de-DE" dirty="0"/>
              <a:t>13.  die Aufstellung von Grundsätzen für die Evaluation der Lehre, </a:t>
            </a:r>
          </a:p>
        </p:txBody>
      </p:sp>
    </p:spTree>
    <p:extLst>
      <p:ext uri="{BB962C8B-B14F-4D97-AF65-F5344CB8AC3E}">
        <p14:creationId xmlns:p14="http://schemas.microsoft.com/office/powerpoint/2010/main" val="239888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§81 Senat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Zusammensetzung laut Grundordnung:</a:t>
            </a:r>
          </a:p>
          <a:p>
            <a:pPr lvl="1"/>
            <a:r>
              <a:rPr lang="de-DE" dirty="0"/>
              <a:t>9 Hochschullehrer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4 </a:t>
            </a:r>
            <a:r>
              <a:rPr lang="de-DE" dirty="0" smtClean="0">
                <a:solidFill>
                  <a:srgbClr val="FF0000"/>
                </a:solidFill>
              </a:rPr>
              <a:t>Studierende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Senatskommissionen:</a:t>
            </a:r>
          </a:p>
          <a:p>
            <a:pPr lvl="1"/>
            <a:r>
              <a:rPr lang="de-DE" dirty="0" smtClean="0"/>
              <a:t>Lehre und Studium (</a:t>
            </a:r>
            <a:r>
              <a:rPr lang="de-DE" dirty="0" smtClean="0">
                <a:solidFill>
                  <a:srgbClr val="FF0000"/>
                </a:solidFill>
              </a:rPr>
              <a:t>4 Studierende</a:t>
            </a:r>
            <a:r>
              <a:rPr lang="de-DE" dirty="0" smtClean="0"/>
              <a:t>) </a:t>
            </a:r>
            <a:r>
              <a:rPr lang="de-DE" dirty="0" smtClean="0">
                <a:sym typeface="Wingdings" panose="05000000000000000000" pitchFamily="2" charset="2"/>
              </a:rPr>
              <a:t> hierhin FSR-Stellungnahme zu Studiengängen schreiben!</a:t>
            </a:r>
            <a:endParaRPr lang="de-DE" dirty="0" smtClean="0"/>
          </a:p>
          <a:p>
            <a:pPr lvl="1"/>
            <a:r>
              <a:rPr lang="de-DE" dirty="0" smtClean="0"/>
              <a:t>Forschung (</a:t>
            </a:r>
            <a:r>
              <a:rPr lang="de-DE" dirty="0" smtClean="0">
                <a:solidFill>
                  <a:srgbClr val="FF0000"/>
                </a:solidFill>
              </a:rPr>
              <a:t>2 Studierende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Bibliothekskommission (</a:t>
            </a:r>
            <a:r>
              <a:rPr lang="de-DE" dirty="0" smtClean="0">
                <a:solidFill>
                  <a:srgbClr val="FF0000"/>
                </a:solidFill>
              </a:rPr>
              <a:t>1 Studierender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IT-Service (</a:t>
            </a:r>
            <a:r>
              <a:rPr lang="de-DE" dirty="0" smtClean="0">
                <a:solidFill>
                  <a:srgbClr val="FF0000"/>
                </a:solidFill>
              </a:rPr>
              <a:t>2 Studierende</a:t>
            </a:r>
            <a:r>
              <a:rPr lang="de-DE" dirty="0" smtClean="0"/>
              <a:t>)</a:t>
            </a:r>
            <a:endParaRPr lang="de-DE" dirty="0" smtClean="0"/>
          </a:p>
          <a:p>
            <a:pPr lvl="1"/>
            <a:r>
              <a:rPr lang="de-DE" dirty="0" smtClean="0"/>
              <a:t>Hochschulmarketing (</a:t>
            </a:r>
            <a:r>
              <a:rPr lang="de-DE" dirty="0" smtClean="0">
                <a:solidFill>
                  <a:srgbClr val="FF0000"/>
                </a:solidFill>
              </a:rPr>
              <a:t>1 Studierender</a:t>
            </a:r>
            <a:r>
              <a:rPr lang="de-DE" dirty="0" smtClean="0"/>
              <a:t>)</a:t>
            </a:r>
            <a:endParaRPr lang="de-DE" dirty="0" smtClean="0"/>
          </a:p>
        </p:txBody>
      </p:sp>
      <p:sp>
        <p:nvSpPr>
          <p:cNvPr id="4" name="Rechteck 3">
            <a:hlinkClick r:id="rId3" action="ppaction://hlinksldjump"/>
          </p:cNvPr>
          <p:cNvSpPr/>
          <p:nvPr/>
        </p:nvSpPr>
        <p:spPr>
          <a:xfrm>
            <a:off x="6372200" y="5373216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Schema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23712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§81a Erweiterter Senat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Senat + Ergänzung</a:t>
            </a:r>
          </a:p>
          <a:p>
            <a:pPr lvl="1"/>
            <a:r>
              <a:rPr lang="de-DE" dirty="0" smtClean="0">
                <a:solidFill>
                  <a:srgbClr val="FF0000"/>
                </a:solidFill>
              </a:rPr>
              <a:t>5 Studierende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de-DE" dirty="0" smtClean="0"/>
              <a:t>Aufgabe: Wahl des Rektors</a:t>
            </a:r>
          </a:p>
        </p:txBody>
      </p:sp>
      <p:sp>
        <p:nvSpPr>
          <p:cNvPr id="4" name="Rechteck 3">
            <a:hlinkClick r:id="rId2" action="ppaction://hlinksldjump"/>
          </p:cNvPr>
          <p:cNvSpPr/>
          <p:nvPr/>
        </p:nvSpPr>
        <p:spPr>
          <a:xfrm>
            <a:off x="6372200" y="5373216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Schema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52797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Rektorat</a:t>
            </a:r>
            <a:endParaRPr lang="de-DE" dirty="0"/>
          </a:p>
        </p:txBody>
      </p:sp>
      <p:sp>
        <p:nvSpPr>
          <p:cNvPr id="4" name="Rechteck 3">
            <a:hlinkClick r:id="rId3" action="ppaction://hlinksldjump"/>
          </p:cNvPr>
          <p:cNvSpPr/>
          <p:nvPr/>
        </p:nvSpPr>
        <p:spPr>
          <a:xfrm>
            <a:off x="698456" y="1702840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Kanzler</a:t>
            </a:r>
            <a:endParaRPr lang="de-DE" sz="2400" dirty="0"/>
          </a:p>
        </p:txBody>
      </p:sp>
      <p:sp>
        <p:nvSpPr>
          <p:cNvPr id="5" name="Rechteck 4">
            <a:hlinkClick r:id="rId4" action="ppaction://hlinksldjump"/>
          </p:cNvPr>
          <p:cNvSpPr/>
          <p:nvPr/>
        </p:nvSpPr>
        <p:spPr>
          <a:xfrm>
            <a:off x="3419872" y="1706952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Rektor</a:t>
            </a:r>
            <a:endParaRPr lang="de-DE" sz="2400" dirty="0"/>
          </a:p>
        </p:txBody>
      </p:sp>
      <p:sp>
        <p:nvSpPr>
          <p:cNvPr id="6" name="Rechteck 5"/>
          <p:cNvSpPr/>
          <p:nvPr/>
        </p:nvSpPr>
        <p:spPr>
          <a:xfrm>
            <a:off x="6300192" y="2211008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Prorektor Lehre</a:t>
            </a:r>
            <a:br>
              <a:rPr lang="de-DE" sz="2400" dirty="0" smtClean="0"/>
            </a:br>
            <a:r>
              <a:rPr lang="de-DE" sz="2400" dirty="0" smtClean="0"/>
              <a:t>und Studium</a:t>
            </a:r>
            <a:endParaRPr lang="de-DE" sz="2400" dirty="0"/>
          </a:p>
        </p:txBody>
      </p:sp>
      <p:sp>
        <p:nvSpPr>
          <p:cNvPr id="7" name="Rechteck 6"/>
          <p:cNvSpPr/>
          <p:nvPr/>
        </p:nvSpPr>
        <p:spPr>
          <a:xfrm>
            <a:off x="6300192" y="3432072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Prorektor Forschung und Entwicklung</a:t>
            </a:r>
            <a:endParaRPr lang="de-DE" sz="2400" dirty="0"/>
          </a:p>
        </p:txBody>
      </p:sp>
      <p:cxnSp>
        <p:nvCxnSpPr>
          <p:cNvPr id="9" name="Gerade Verbindung mit Pfeil 8"/>
          <p:cNvCxnSpPr>
            <a:stCxn id="5" idx="1"/>
            <a:endCxn id="4" idx="3"/>
          </p:cNvCxnSpPr>
          <p:nvPr/>
        </p:nvCxnSpPr>
        <p:spPr>
          <a:xfrm flipH="1" flipV="1">
            <a:off x="2858696" y="2206896"/>
            <a:ext cx="561176" cy="4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5" idx="3"/>
            <a:endCxn id="6" idx="1"/>
          </p:cNvCxnSpPr>
          <p:nvPr/>
        </p:nvCxnSpPr>
        <p:spPr>
          <a:xfrm>
            <a:off x="5580112" y="2211008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>
            <a:stCxn id="5" idx="3"/>
            <a:endCxn id="7" idx="1"/>
          </p:cNvCxnSpPr>
          <p:nvPr/>
        </p:nvCxnSpPr>
        <p:spPr>
          <a:xfrm>
            <a:off x="5580112" y="2211008"/>
            <a:ext cx="720080" cy="1725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hlinkClick r:id="rId5" action="ppaction://hlinksldjump"/>
          </p:cNvPr>
          <p:cNvSpPr/>
          <p:nvPr/>
        </p:nvSpPr>
        <p:spPr>
          <a:xfrm>
            <a:off x="6372200" y="5373216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Schema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59146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§83 Rektorat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de-DE" u="sng" dirty="0" smtClean="0"/>
              <a:t>Aufgaben:</a:t>
            </a:r>
          </a:p>
          <a:p>
            <a:r>
              <a:rPr lang="de-DE" dirty="0"/>
              <a:t>2.  Zielvereinbarungen mit dem Staatsministerium für Wissenschaft und Kunst sowie mit </a:t>
            </a:r>
            <a:r>
              <a:rPr lang="de-DE" dirty="0" smtClean="0"/>
              <a:t>den </a:t>
            </a:r>
            <a:r>
              <a:rPr lang="de-DE" dirty="0"/>
              <a:t>Fakultäten, </a:t>
            </a:r>
          </a:p>
          <a:p>
            <a:r>
              <a:rPr lang="de-DE" dirty="0"/>
              <a:t>3.  die Einrichtung, Aufhebung oder wesentliche Änderung von Studiengängen im </a:t>
            </a:r>
            <a:r>
              <a:rPr lang="de-DE" dirty="0" smtClean="0"/>
              <a:t>Benehmen </a:t>
            </a:r>
            <a:r>
              <a:rPr lang="de-DE" dirty="0"/>
              <a:t>mit dem Senat, </a:t>
            </a:r>
          </a:p>
          <a:p>
            <a:r>
              <a:rPr lang="de-DE" dirty="0"/>
              <a:t>4.  die Errichtung, Aufhebung oder wesentliche Änderung einer Zentralen Einrichtung </a:t>
            </a:r>
            <a:r>
              <a:rPr lang="de-DE" dirty="0" smtClean="0"/>
              <a:t>im </a:t>
            </a:r>
            <a:r>
              <a:rPr lang="de-DE" dirty="0"/>
              <a:t>Benehmen mit dem Senat, </a:t>
            </a:r>
          </a:p>
          <a:p>
            <a:r>
              <a:rPr lang="de-DE" dirty="0"/>
              <a:t>5.  die Errichtung, Auflösung und Zusammenlegung von Fakultäten und Grundeinheiten </a:t>
            </a:r>
            <a:r>
              <a:rPr lang="de-DE" dirty="0" smtClean="0"/>
              <a:t>nach </a:t>
            </a:r>
            <a:r>
              <a:rPr lang="de-DE" dirty="0"/>
              <a:t>§ 2 Abs. 2 im Benehmen mit dem Senat; diese Entscheidung ist dem </a:t>
            </a:r>
            <a:r>
              <a:rPr lang="de-DE" dirty="0" smtClean="0"/>
              <a:t>Staatsministerium </a:t>
            </a:r>
            <a:r>
              <a:rPr lang="de-DE" dirty="0"/>
              <a:t>für Wissenschaft und Kunst anzuzeigen, </a:t>
            </a:r>
          </a:p>
        </p:txBody>
      </p:sp>
    </p:spTree>
    <p:extLst>
      <p:ext uri="{BB962C8B-B14F-4D97-AF65-F5344CB8AC3E}">
        <p14:creationId xmlns:p14="http://schemas.microsoft.com/office/powerpoint/2010/main" val="407017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ctylos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1082</Words>
  <Application>Microsoft Office PowerPoint</Application>
  <PresentationFormat>Bildschirmpräsentation (4:3)</PresentationFormat>
  <Paragraphs>133</Paragraphs>
  <Slides>22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Dactylos</vt:lpstr>
      <vt:lpstr>Gremien der Hochschule</vt:lpstr>
      <vt:lpstr>Grundlagen</vt:lpstr>
      <vt:lpstr>PowerPoint-Präsentation</vt:lpstr>
      <vt:lpstr>§81 Senat</vt:lpstr>
      <vt:lpstr>§81 Senat</vt:lpstr>
      <vt:lpstr>§81 Senat</vt:lpstr>
      <vt:lpstr>§81a Erweiterter Senat</vt:lpstr>
      <vt:lpstr>Rektorat</vt:lpstr>
      <vt:lpstr>§83 Rektorat</vt:lpstr>
      <vt:lpstr>§82 Rektor</vt:lpstr>
      <vt:lpstr>§85 Kanzler</vt:lpstr>
      <vt:lpstr>§86 Hochschulrat</vt:lpstr>
      <vt:lpstr>§86 Hochschulrat</vt:lpstr>
      <vt:lpstr>§86 Hochschulrat</vt:lpstr>
      <vt:lpstr>§88 Fakultätsrat</vt:lpstr>
      <vt:lpstr>§88 Fakultätsrat</vt:lpstr>
      <vt:lpstr>§89 Dekan</vt:lpstr>
      <vt:lpstr>§90 Dekanat</vt:lpstr>
      <vt:lpstr>§ 91  Studiendekan und Studienkommission</vt:lpstr>
      <vt:lpstr>§ 91  Studiendekan und Studienkommission</vt:lpstr>
      <vt:lpstr>Studentenschaft</vt:lpstr>
      <vt:lpstr>§25 Organe der Studentenschaft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Gremien der Hochschule</dc:title>
  <dc:creator>Martin</dc:creator>
  <cp:lastModifiedBy>Martin</cp:lastModifiedBy>
  <cp:revision>32</cp:revision>
  <dcterms:created xsi:type="dcterms:W3CDTF">2018-01-04T11:30:36Z</dcterms:created>
  <dcterms:modified xsi:type="dcterms:W3CDTF">2018-01-06T11:47:23Z</dcterms:modified>
</cp:coreProperties>
</file>